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83" r:id="rId2"/>
    <p:sldId id="289" r:id="rId3"/>
    <p:sldId id="284" r:id="rId4"/>
    <p:sldId id="296" r:id="rId5"/>
    <p:sldId id="294" r:id="rId6"/>
    <p:sldId id="295" r:id="rId7"/>
    <p:sldId id="287" r:id="rId8"/>
    <p:sldId id="293" r:id="rId9"/>
    <p:sldId id="297" r:id="rId10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39"/>
    <p:restoredTop sz="94622"/>
  </p:normalViewPr>
  <p:slideViewPr>
    <p:cSldViewPr snapToGrid="0">
      <p:cViewPr varScale="1">
        <p:scale>
          <a:sx n="106" d="100"/>
          <a:sy n="106" d="100"/>
        </p:scale>
        <p:origin x="192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B1B5A4-1E93-6143-A106-37CAD630C56A}" type="datetimeFigureOut">
              <a:rPr lang="en-NL" smtClean="0"/>
              <a:t>30/03/2026</a:t>
            </a:fld>
            <a:endParaRPr lang="en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C3F037-B47E-584C-B68B-4A55DFC0A69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921267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omputer script on a screen">
            <a:extLst>
              <a:ext uri="{FF2B5EF4-FFF2-40B4-BE49-F238E27FC236}">
                <a16:creationId xmlns:a16="http://schemas.microsoft.com/office/drawing/2014/main" id="{A107DECC-3521-1870-4933-2517E1C0DD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5625" b="10105"/>
          <a:stretch>
            <a:fillRect/>
          </a:stretch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40B251-C220-91A8-D7C1-8AB53A0340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N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568109-6DEF-598F-3452-544E75C22E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N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200B51-2885-CB0F-B7E1-EBF83D31F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B726-9787-C649-B4A2-CCA66B241179}" type="datetimeFigureOut">
              <a:rPr lang="en-NL" smtClean="0"/>
              <a:t>30/03/2026</a:t>
            </a:fld>
            <a:endParaRPr lang="en-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CC469-60AD-6220-AEC2-293291D87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FC9967-C12D-1502-7D60-AB81AF059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64B9-23CC-8345-86BC-1510A0B1E54E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591871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879A8-CE4C-5B48-0154-052B37B6B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4E4955-89DD-246A-9D99-70B9F19F1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80F0A7-21B8-268E-F62B-EBAEF3FD4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B726-9787-C649-B4A2-CCA66B241179}" type="datetimeFigureOut">
              <a:rPr lang="en-NL" smtClean="0"/>
              <a:t>30/03/2026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1DCB8E-5644-4E53-432C-58693C785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20B611-FCB3-BBA2-5163-CA251533A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64B9-23CC-8345-86BC-1510A0B1E54E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904059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AA0202-3038-085A-A577-477CB3E839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DDB482-7676-E1E0-A848-9F37DE34D9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92730D-A43D-0D5C-381E-1C740D3EE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B726-9787-C649-B4A2-CCA66B241179}" type="datetimeFigureOut">
              <a:rPr lang="en-NL" smtClean="0"/>
              <a:t>30/03/2026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2357BB-9B9B-80AB-1C88-3DBC42A44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D773E-4C3F-B752-71E9-3ACCEBD22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64B9-23CC-8345-86BC-1510A0B1E54E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121331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246A6-B9DC-C687-4D21-473980209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037F9-24B0-8F7C-7195-4CFC201B5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750C2B-99BE-50B3-6BD3-CDC321A2F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B726-9787-C649-B4A2-CCA66B241179}" type="datetimeFigureOut">
              <a:rPr lang="en-NL" smtClean="0"/>
              <a:t>30/03/2026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36BDF3-CADC-105B-8192-DD7391504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152A67-9C41-405B-F66C-A42DBF1BE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64B9-23CC-8345-86BC-1510A0B1E54E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154197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4441B-4B71-E6EE-F7C3-5ED12A88C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84A5A9-A85F-4997-BF94-88118291A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2D298-C1F4-0960-544F-AF6283260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B726-9787-C649-B4A2-CCA66B241179}" type="datetimeFigureOut">
              <a:rPr lang="en-NL" smtClean="0"/>
              <a:t>30/03/2026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81F21D-88EF-B889-438C-94EE62D2F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B7F842-84D1-2E53-A92A-8F2164289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64B9-23CC-8345-86BC-1510A0B1E54E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266615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9627F-13AB-9785-9837-328D81C1E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F4B04-8EC2-99CE-200B-BDFE358C61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BE7096-1001-EEDD-0B3A-E61CA2EE4A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65F06A-841E-1FED-8258-B711F133A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B726-9787-C649-B4A2-CCA66B241179}" type="datetimeFigureOut">
              <a:rPr lang="en-NL" smtClean="0"/>
              <a:t>30/03/2026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6F49FC-51BD-7297-8045-1D3C6D40A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F86202-0E86-121B-19A7-5CDD17617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64B9-23CC-8345-86BC-1510A0B1E54E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764845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8E164-50F1-14E2-30B2-8EE508ED8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FEBEF8-C4E1-27E2-4D2C-2E6903B8B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7E7F94-A4DA-97EC-3B92-2C27C6585E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BFB9E7-9C3A-BBF9-AE45-26F2A7900A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07E968-A171-C44F-B865-B6A8B832E8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E2B9E4-66F0-6CBA-94D1-2CB7A015B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B726-9787-C649-B4A2-CCA66B241179}" type="datetimeFigureOut">
              <a:rPr lang="en-NL" smtClean="0"/>
              <a:t>30/03/2026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2B6D8B-FDED-F432-B777-F5EEA1996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9F4511-F289-1685-1507-E0599518F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64B9-23CC-8345-86BC-1510A0B1E54E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92320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42C28-A0C3-61C5-D3BA-3B23116F4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AA22C6-4C8B-47D6-6C07-B8B2CA5DF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B726-9787-C649-B4A2-CCA66B241179}" type="datetimeFigureOut">
              <a:rPr lang="en-NL" smtClean="0"/>
              <a:t>30/03/2026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6FA7B1-6AF5-B6F2-E967-D088AE48F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8D078F-A1CC-EFE5-F407-E21D4459C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64B9-23CC-8345-86BC-1510A0B1E54E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137574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8E210F-6B58-02F4-F62E-E87B8DFFF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B726-9787-C649-B4A2-CCA66B241179}" type="datetimeFigureOut">
              <a:rPr lang="en-NL" smtClean="0"/>
              <a:t>30/03/2026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338457-A63C-779D-B509-61F1B361C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0243CF-E138-4184-8C08-E7784750E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64B9-23CC-8345-86BC-1510A0B1E54E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94350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63CFF-F967-BF88-BE95-6DA1B0CB4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AF538-FEF2-9DA7-86F6-F40F34849A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A85AD8-81FB-C138-2C1B-B3F980234A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9A39FA-2D8D-BF2C-8E2A-5EF42AFD2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B726-9787-C649-B4A2-CCA66B241179}" type="datetimeFigureOut">
              <a:rPr lang="en-NL" smtClean="0"/>
              <a:t>30/03/2026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633DCE-8675-D481-CE23-E7D39A238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6EF271-2DD0-A873-FC6A-386E82928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64B9-23CC-8345-86BC-1510A0B1E54E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719279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821BD-E006-16B6-A3F3-298A09714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6FDCA3-C08F-2FCC-48F6-1E2B889628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533300-6CFA-4CF5-FEE2-2C184B5C4A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DF6686-2C13-82A1-4408-06BEEC304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B726-9787-C649-B4A2-CCA66B241179}" type="datetimeFigureOut">
              <a:rPr lang="en-NL" smtClean="0"/>
              <a:t>30/03/2026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36DE66-C4C6-4614-1F14-67E289FA4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FA508F-3E9A-9E8F-3C05-F1DEAE448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64B9-23CC-8345-86BC-1510A0B1E54E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815161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3D677A-57D8-C7D1-6853-249B9089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1DD994-298A-3620-12D6-1A31612D94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0B0FAA-CE3D-A11B-A0BC-08530DD36B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28B726-9787-C649-B4A2-CCA66B241179}" type="datetimeFigureOut">
              <a:rPr lang="en-NL" smtClean="0"/>
              <a:t>30/03/2026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26351-9695-743B-D58A-4D75702D8D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77A05-CEEE-AC78-7B07-CC43A465F0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7764B9-23CC-8345-86BC-1510A0B1E54E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393815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informatica-actief/python-template" TargetMode="External"/><Relationship Id="rId2" Type="http://schemas.openxmlformats.org/officeDocument/2006/relationships/hyperlink" Target="https://github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hub.com/informatica-actief/html-template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docs.github.com/" TargetMode="External"/><Relationship Id="rId3" Type="http://schemas.openxmlformats.org/officeDocument/2006/relationships/hyperlink" Target="https://stanislas.informatica.nu/help/codespaces/" TargetMode="External"/><Relationship Id="rId7" Type="http://schemas.openxmlformats.org/officeDocument/2006/relationships/hyperlink" Target="https://code.visualstudio.com/docs" TargetMode="External"/><Relationship Id="rId2" Type="http://schemas.openxmlformats.org/officeDocument/2006/relationships/hyperlink" Target="https://github.com/Informatica-Actief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github.com/en/codespaces/about-codespaces/what-are-codespaces" TargetMode="External"/><Relationship Id="rId5" Type="http://schemas.openxmlformats.org/officeDocument/2006/relationships/hyperlink" Target="https://www.informatica-actief.nl/" TargetMode="External"/><Relationship Id="rId4" Type="http://schemas.openxmlformats.org/officeDocument/2006/relationships/hyperlink" Target="https://stanislas.informatica.nu/docenten/codespac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CDD4224-1A56-0299-A17C-AD27048BE5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5999" y="609669"/>
            <a:ext cx="5678905" cy="1772575"/>
          </a:xfrm>
        </p:spPr>
        <p:txBody>
          <a:bodyPr anchor="t">
            <a:normAutofit/>
          </a:bodyPr>
          <a:lstStyle/>
          <a:p>
            <a:pPr algn="l"/>
            <a:r>
              <a:rPr lang="en-NL" sz="8200" dirty="0">
                <a:solidFill>
                  <a:srgbClr val="FFFFFF"/>
                </a:solidFill>
              </a:rPr>
              <a:t>Codespaces</a:t>
            </a:r>
            <a:br>
              <a:rPr lang="en-NL" sz="3200" dirty="0">
                <a:solidFill>
                  <a:srgbClr val="FFFFFF"/>
                </a:solidFill>
              </a:rPr>
            </a:br>
            <a:r>
              <a:rPr lang="en-NL" sz="3200" dirty="0">
                <a:solidFill>
                  <a:srgbClr val="FFFFFF"/>
                </a:solidFill>
              </a:rPr>
              <a:t>Inspiratiedag 25 maart 2026</a:t>
            </a:r>
            <a:endParaRPr lang="en-NL" sz="8200" dirty="0">
              <a:solidFill>
                <a:srgbClr val="FFFFFF"/>
              </a:solidFill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BD53DC3-DB74-AD74-CB66-36E9A95004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2952" y="2424773"/>
            <a:ext cx="5815659" cy="2185528"/>
          </a:xfrm>
        </p:spPr>
        <p:txBody>
          <a:bodyPr anchor="ctr">
            <a:normAutofit/>
          </a:bodyPr>
          <a:lstStyle/>
          <a:p>
            <a:pPr algn="l"/>
            <a:r>
              <a:rPr lang="en-NL" b="1" dirty="0">
                <a:solidFill>
                  <a:srgbClr val="FFFFFF"/>
                </a:solidFill>
              </a:rPr>
              <a:t>Codespaces = ontwikkelomgeving: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NL" sz="2000" dirty="0">
                <a:solidFill>
                  <a:srgbClr val="FFFFFF"/>
                </a:solidFill>
              </a:rPr>
              <a:t>Browser based, dus ook Chromebooks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NL" sz="2000" dirty="0">
                <a:solidFill>
                  <a:srgbClr val="FFFFFF"/>
                </a:solidFill>
              </a:rPr>
              <a:t>Online samenwerken, via GitHub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NL" sz="2000" dirty="0">
                <a:solidFill>
                  <a:srgbClr val="FFFFFF"/>
                </a:solidFill>
              </a:rPr>
              <a:t>Alle programmeertalen mogelijk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NL" sz="2000" dirty="0">
                <a:solidFill>
                  <a:srgbClr val="FFFFFF"/>
                </a:solidFill>
              </a:rPr>
              <a:t>Gebruikt door professionals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2E96CF-BBAD-61A8-49DB-AADCF4DD24C8}"/>
              </a:ext>
            </a:extLst>
          </p:cNvPr>
          <p:cNvSpPr txBox="1"/>
          <p:nvPr/>
        </p:nvSpPr>
        <p:spPr>
          <a:xfrm>
            <a:off x="6092952" y="4822504"/>
            <a:ext cx="6031992" cy="1661993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br>
              <a:rPr lang="en-NL" sz="1800" dirty="0">
                <a:solidFill>
                  <a:srgbClr val="FFFFFF"/>
                </a:solidFill>
              </a:rPr>
            </a:br>
            <a:r>
              <a:rPr lang="en-NL" sz="2400" b="1" dirty="0">
                <a:solidFill>
                  <a:srgbClr val="FFFFFF"/>
                </a:solidFill>
              </a:rPr>
              <a:t>Sander van Geest</a:t>
            </a:r>
          </a:p>
          <a:p>
            <a:r>
              <a:rPr lang="en-NL" sz="2000" dirty="0">
                <a:solidFill>
                  <a:srgbClr val="FFFFFF"/>
                </a:solidFill>
              </a:rPr>
              <a:t>docent op Stanislascollege Delft</a:t>
            </a:r>
          </a:p>
          <a:p>
            <a:r>
              <a:rPr lang="en-NL" sz="2000" dirty="0">
                <a:solidFill>
                  <a:srgbClr val="FFFFFF"/>
                </a:solidFill>
              </a:rPr>
              <a:t>gees@stanislascollege.nl</a:t>
            </a:r>
            <a:endParaRPr lang="en-NL" sz="1600" dirty="0"/>
          </a:p>
          <a:p>
            <a:r>
              <a:rPr lang="nl-NL" sz="2000" dirty="0">
                <a:solidFill>
                  <a:srgbClr val="FFFFFF"/>
                </a:solidFill>
              </a:rPr>
              <a:t>vandaag hier namens</a:t>
            </a:r>
            <a:r>
              <a:rPr lang="en-NL" sz="2000" dirty="0">
                <a:solidFill>
                  <a:srgbClr val="FFFFFF"/>
                </a:solidFill>
              </a:rPr>
              <a:t> INFORMATICA-Actief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CC3753-EE5F-B9D4-41CE-97454EAFA877}"/>
              </a:ext>
            </a:extLst>
          </p:cNvPr>
          <p:cNvSpPr txBox="1"/>
          <p:nvPr/>
        </p:nvSpPr>
        <p:spPr>
          <a:xfrm>
            <a:off x="280341" y="6086924"/>
            <a:ext cx="5523127" cy="3385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NL" sz="1600" dirty="0"/>
              <a:t>https://stanislas.informatica.nu/docenten/bijeenkomsten/</a:t>
            </a:r>
          </a:p>
        </p:txBody>
      </p:sp>
      <p:pic>
        <p:nvPicPr>
          <p:cNvPr id="8" name="Picture 7" descr="A qr code with a black and white background&#10;&#10;AI-generated content may be incorrect.">
            <a:extLst>
              <a:ext uri="{FF2B5EF4-FFF2-40B4-BE49-F238E27FC236}">
                <a16:creationId xmlns:a16="http://schemas.microsoft.com/office/drawing/2014/main" id="{1ACDDF0E-A421-D3E2-A876-330CCE7F61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389" y="609670"/>
            <a:ext cx="5523127" cy="5523127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C5B78A4-4B21-87CD-0664-E6940C62A767}"/>
              </a:ext>
            </a:extLst>
          </p:cNvPr>
          <p:cNvCxnSpPr>
            <a:cxnSpLocks/>
          </p:cNvCxnSpPr>
          <p:nvPr/>
        </p:nvCxnSpPr>
        <p:spPr>
          <a:xfrm>
            <a:off x="6092952" y="4738348"/>
            <a:ext cx="5681952" cy="0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5000"/>
                    <a:lumOff val="95000"/>
                  </a:schemeClr>
                </a:gs>
                <a:gs pos="100000">
                  <a:schemeClr val="tx2">
                    <a:lumMod val="75000"/>
                    <a:lumOff val="25000"/>
                  </a:schemeClr>
                </a:gs>
                <a:gs pos="100000">
                  <a:schemeClr val="accent4">
                    <a:lumMod val="45000"/>
                    <a:lumOff val="55000"/>
                  </a:schemeClr>
                </a:gs>
                <a:gs pos="100000">
                  <a:schemeClr val="accent4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BAA4FA6-51B4-B7B3-7665-380D441A4479}"/>
              </a:ext>
            </a:extLst>
          </p:cNvPr>
          <p:cNvCxnSpPr>
            <a:cxnSpLocks/>
          </p:cNvCxnSpPr>
          <p:nvPr/>
        </p:nvCxnSpPr>
        <p:spPr>
          <a:xfrm>
            <a:off x="6092952" y="2382244"/>
            <a:ext cx="5681952" cy="0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5000"/>
                    <a:lumOff val="95000"/>
                  </a:schemeClr>
                </a:gs>
                <a:gs pos="100000">
                  <a:schemeClr val="tx2">
                    <a:lumMod val="75000"/>
                    <a:lumOff val="25000"/>
                  </a:schemeClr>
                </a:gs>
                <a:gs pos="100000">
                  <a:schemeClr val="accent4">
                    <a:lumMod val="45000"/>
                    <a:lumOff val="55000"/>
                  </a:schemeClr>
                </a:gs>
                <a:gs pos="100000">
                  <a:schemeClr val="accent4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593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45314-1CC7-3798-E9C2-15CE3A07F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L" dirty="0"/>
              <a:t>Wie zitten in de zaal?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B0D0B-2749-B67A-405C-FB45AE1C1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66704" cy="435133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NL" dirty="0"/>
              <a:t>Welke leerlingdevices heeft je school?</a:t>
            </a:r>
          </a:p>
          <a:p>
            <a:pPr marL="457200" lvl="1" indent="0">
              <a:buNone/>
            </a:pPr>
            <a:r>
              <a:rPr lang="en-NL" dirty="0"/>
              <a:t>✊ Geen	☝️ Windows laptops	✌️ Chromebooks	✋ Anders</a:t>
            </a:r>
          </a:p>
          <a:p>
            <a:pPr marL="457200" lvl="1" indent="0">
              <a:buNone/>
            </a:pPr>
            <a:endParaRPr lang="en-NL" dirty="0"/>
          </a:p>
          <a:p>
            <a:pPr marL="514350" indent="-514350">
              <a:buFont typeface="+mj-lt"/>
              <a:buAutoNum type="arabicPeriod"/>
            </a:pPr>
            <a:r>
              <a:rPr lang="en-NL" dirty="0"/>
              <a:t>Welke apparaten gebruiken je leerlingen tijdens de les?</a:t>
            </a:r>
          </a:p>
          <a:p>
            <a:pPr marL="457200" lvl="1" indent="0">
              <a:buNone/>
            </a:pPr>
            <a:r>
              <a:rPr lang="en-NL" dirty="0"/>
              <a:t>✊ zelf meegenomen 					✋ wat in het lokaal staat</a:t>
            </a:r>
          </a:p>
          <a:p>
            <a:pPr marL="514350" indent="-514350">
              <a:buFont typeface="+mj-lt"/>
              <a:buAutoNum type="arabicPeriod"/>
            </a:pPr>
            <a:endParaRPr lang="en-NL" dirty="0"/>
          </a:p>
          <a:p>
            <a:pPr marL="514350" indent="-514350">
              <a:buFont typeface="+mj-lt"/>
              <a:buAutoNum type="arabicPeriod"/>
            </a:pPr>
            <a:r>
              <a:rPr lang="en-NL" dirty="0"/>
              <a:t>Ervaring met VS Code?</a:t>
            </a:r>
          </a:p>
          <a:p>
            <a:pPr marL="457200" lvl="1" indent="0">
              <a:buNone/>
            </a:pPr>
            <a:r>
              <a:rPr lang="en-NL" dirty="0"/>
              <a:t>✊ Nee 	☝️ Ik buiten de les	✌️ Ik buiten de les en leerlingen tijdens de lessen</a:t>
            </a:r>
          </a:p>
          <a:p>
            <a:pPr marL="514350" indent="-514350">
              <a:buFont typeface="+mj-lt"/>
              <a:buAutoNum type="arabicPeriod"/>
            </a:pPr>
            <a:endParaRPr lang="en-NL" dirty="0"/>
          </a:p>
          <a:p>
            <a:pPr marL="514350" indent="-514350">
              <a:buFont typeface="+mj-lt"/>
              <a:buAutoNum type="arabicPeriod"/>
            </a:pPr>
            <a:r>
              <a:rPr lang="en-NL" dirty="0"/>
              <a:t>Ervaring met git en/of GitHub?</a:t>
            </a:r>
          </a:p>
          <a:p>
            <a:pPr marL="457200" lvl="1" indent="0">
              <a:buNone/>
            </a:pPr>
            <a:r>
              <a:rPr lang="en-NL" dirty="0"/>
              <a:t>✊ Nee 	☝️ Ik buiten de les	✌️ Ik buiten de les en leerlingen tijdens de lessen</a:t>
            </a:r>
          </a:p>
          <a:p>
            <a:pPr lvl="1"/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3766997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D6AA2-4916-6123-DBA5-DDF2DF6360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3DE14-FD44-9BE6-C8DF-A90DD6DDD0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L" dirty="0"/>
              <a:t>Codespaces</a:t>
            </a:r>
            <a:br>
              <a:rPr lang="en-NL" dirty="0"/>
            </a:br>
            <a:r>
              <a:rPr lang="en-NL" dirty="0"/>
              <a:t>met VS Code op GitHub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80B672-9BE2-ADA1-D1CF-312CB0E889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681555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1BD90E-FFE0-7070-C551-24EE6E0975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7B2AA-C4CA-DE34-4CA7-DFB7FE959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16731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NL" sz="1800" dirty="0"/>
              <a:t>✅ Apparaat onafhankelijk</a:t>
            </a:r>
            <a:endParaRPr lang="en-NL" sz="1800" dirty="0">
              <a:ea typeface="Menlo" panose="020B0609030804020204" pitchFamily="49" charset="0"/>
              <a:cs typeface="Menlo" panose="020B0609030804020204" pitchFamily="49" charset="0"/>
            </a:endParaRPr>
          </a:p>
          <a:p>
            <a:pPr lvl="1"/>
            <a:r>
              <a:rPr lang="en-NL" sz="1400" dirty="0">
                <a:ea typeface="Menlo" panose="020B0609030804020204" pitchFamily="49" charset="0"/>
                <a:cs typeface="Menlo" panose="020B0609030804020204" pitchFamily="49" charset="0"/>
              </a:rPr>
              <a:t>Browser-based, geen installatie nodig</a:t>
            </a:r>
          </a:p>
          <a:p>
            <a:pPr marL="0" indent="0">
              <a:buNone/>
            </a:pPr>
            <a:r>
              <a:rPr lang="en-NL" sz="1800" dirty="0"/>
              <a:t>✅ </a:t>
            </a:r>
            <a:r>
              <a:rPr lang="en-NL" sz="1800" dirty="0">
                <a:ea typeface="Menlo" panose="020B0609030804020204" pitchFamily="49" charset="0"/>
                <a:cs typeface="Menlo" panose="020B0609030804020204" pitchFamily="49" charset="0"/>
              </a:rPr>
              <a:t>Alle programmeertalen</a:t>
            </a:r>
          </a:p>
          <a:p>
            <a:pPr lvl="1"/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Unix based, 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o.a.</a:t>
            </a:r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 support 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voor</a:t>
            </a:r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 html, python, 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php</a:t>
            </a:r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, c#, etc</a:t>
            </a:r>
          </a:p>
          <a:p>
            <a:pPr marL="0" indent="0">
              <a:buNone/>
            </a:pPr>
            <a:r>
              <a:rPr lang="en-NL" sz="1800" dirty="0"/>
              <a:t>✅ </a:t>
            </a:r>
            <a:r>
              <a:rPr lang="en-NL" sz="1800" dirty="0">
                <a:ea typeface="Menlo" panose="020B0609030804020204" pitchFamily="49" charset="0"/>
                <a:cs typeface="Menlo" panose="020B0609030804020204" pitchFamily="49" charset="0"/>
              </a:rPr>
              <a:t>Samenwerken tussen leerlingen</a:t>
            </a:r>
          </a:p>
          <a:p>
            <a:pPr lvl="1"/>
            <a:r>
              <a:rPr lang="en-NL" sz="1400" dirty="0">
                <a:ea typeface="Menlo" panose="020B0609030804020204" pitchFamily="49" charset="0"/>
                <a:cs typeface="Menlo" panose="020B0609030804020204" pitchFamily="49" charset="0"/>
              </a:rPr>
              <a:t>Code online bewaren in GitHub, s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amenwerken</a:t>
            </a:r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 met git of </a:t>
            </a:r>
            <a:r>
              <a:rPr lang="en-NL" sz="1400" dirty="0">
                <a:ea typeface="Menlo" panose="020B0609030804020204" pitchFamily="49" charset="0"/>
                <a:cs typeface="Menlo" panose="020B0609030804020204" pitchFamily="49" charset="0"/>
              </a:rPr>
              <a:t>live-share</a:t>
            </a:r>
            <a:endParaRPr lang="en-GB" sz="1400" dirty="0"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0" indent="0">
              <a:buNone/>
            </a:pPr>
            <a:r>
              <a:rPr lang="en-NL" sz="1800" dirty="0"/>
              <a:t>✅ </a:t>
            </a:r>
            <a:r>
              <a:rPr lang="en-NL" sz="1800" dirty="0">
                <a:ea typeface="Menlo" panose="020B0609030804020204" pitchFamily="49" charset="0"/>
                <a:cs typeface="Menlo" panose="020B0609030804020204" pitchFamily="49" charset="0"/>
              </a:rPr>
              <a:t>Gratis</a:t>
            </a:r>
          </a:p>
          <a:p>
            <a:pPr lvl="1"/>
            <a:r>
              <a:rPr lang="en-NL" sz="1400" dirty="0">
                <a:ea typeface="Menlo" panose="020B0609030804020204" pitchFamily="49" charset="0"/>
                <a:cs typeface="Menlo" panose="020B0609030804020204" pitchFamily="49" charset="0"/>
              </a:rPr>
              <a:t>Free account voor 60 uur per maand</a:t>
            </a:r>
          </a:p>
          <a:p>
            <a:pPr marL="0" indent="0">
              <a:buNone/>
            </a:pPr>
            <a:r>
              <a:rPr lang="en-NL" sz="1800" dirty="0"/>
              <a:t>✅ Professioneel</a:t>
            </a:r>
          </a:p>
          <a:p>
            <a:pPr lvl="1"/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Veel 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informatie</a:t>
            </a:r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beschikbaar</a:t>
            </a:r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, 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veel</a:t>
            </a:r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mogelijkheden</a:t>
            </a:r>
            <a:endParaRPr lang="en-GB" sz="1400" dirty="0"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0" indent="0">
              <a:buNone/>
            </a:pPr>
            <a:r>
              <a:rPr lang="en-NL" sz="1800" dirty="0"/>
              <a:t>❌ </a:t>
            </a:r>
            <a:r>
              <a:rPr lang="en-GB" sz="1800" dirty="0">
                <a:ea typeface="Menlo" panose="020B0609030804020204" pitchFamily="49" charset="0"/>
                <a:cs typeface="Menlo" panose="020B0609030804020204" pitchFamily="49" charset="0"/>
              </a:rPr>
              <a:t>Physical computing</a:t>
            </a:r>
          </a:p>
          <a:p>
            <a:pPr lvl="1"/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Gebruik</a:t>
            </a:r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lokale</a:t>
            </a:r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usb</a:t>
            </a:r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 of 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wifi</a:t>
            </a:r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vanaf</a:t>
            </a:r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 VM is 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lastig</a:t>
            </a:r>
            <a:endParaRPr lang="en-GB" sz="1400" dirty="0"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0" indent="0">
              <a:buNone/>
            </a:pPr>
            <a:r>
              <a:rPr lang="en-NL" sz="1800" dirty="0"/>
              <a:t>❌ </a:t>
            </a:r>
            <a:r>
              <a:rPr lang="en-GB" sz="1800" dirty="0" err="1">
                <a:ea typeface="Menlo" panose="020B0609030804020204" pitchFamily="49" charset="0"/>
                <a:cs typeface="Menlo" panose="020B0609030804020204" pitchFamily="49" charset="0"/>
              </a:rPr>
              <a:t>Leercurve</a:t>
            </a:r>
            <a:endParaRPr lang="en-GB" sz="1800" dirty="0">
              <a:ea typeface="Menlo" panose="020B0609030804020204" pitchFamily="49" charset="0"/>
              <a:cs typeface="Menlo" panose="020B0609030804020204" pitchFamily="49" charset="0"/>
            </a:endParaRPr>
          </a:p>
          <a:p>
            <a:pPr lvl="1"/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Leerlingen</a:t>
            </a:r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hebben</a:t>
            </a:r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een</a:t>
            </a:r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paar</a:t>
            </a:r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 lessen 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nodig</a:t>
            </a:r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voordat</a:t>
            </a:r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 het 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soepel</a:t>
            </a:r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loopt</a:t>
            </a:r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, de 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juiste</a:t>
            </a:r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configuratie</a:t>
            </a:r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helpt</a:t>
            </a:r>
            <a:endParaRPr lang="en-GB" sz="1400" dirty="0">
              <a:ea typeface="Menlo" panose="020B0609030804020204" pitchFamily="49" charset="0"/>
              <a:cs typeface="Menlo" panose="020B0609030804020204" pitchFamily="49" charset="0"/>
            </a:endParaRPr>
          </a:p>
          <a:p>
            <a:pPr lvl="1"/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Voor 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docenten</a:t>
            </a:r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helpt</a:t>
            </a:r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enige</a:t>
            </a:r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ervaring</a:t>
            </a:r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 met GitHub/VS Code</a:t>
            </a:r>
          </a:p>
          <a:p>
            <a:pPr marL="0" indent="0">
              <a:buNone/>
            </a:pPr>
            <a:r>
              <a:rPr lang="en-NL" sz="1800" dirty="0"/>
              <a:t>❌ </a:t>
            </a:r>
            <a:r>
              <a:rPr lang="en-GB" sz="1800" dirty="0">
                <a:ea typeface="Menlo" panose="020B0609030804020204" pitchFamily="49" charset="0"/>
                <a:cs typeface="Menlo" panose="020B0609030804020204" pitchFamily="49" charset="0"/>
              </a:rPr>
              <a:t>Audio</a:t>
            </a:r>
          </a:p>
          <a:p>
            <a:pPr lvl="1"/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Wel GUI, </a:t>
            </a:r>
            <a:r>
              <a:rPr lang="en-GB" sz="1400" dirty="0" err="1">
                <a:ea typeface="Menlo" panose="020B0609030804020204" pitchFamily="49" charset="0"/>
                <a:cs typeface="Menlo" panose="020B0609030804020204" pitchFamily="49" charset="0"/>
              </a:rPr>
              <a:t>geen</a:t>
            </a:r>
            <a:r>
              <a:rPr lang="en-GB" sz="1400" dirty="0">
                <a:ea typeface="Menlo" panose="020B0609030804020204" pitchFamily="49" charset="0"/>
                <a:cs typeface="Menlo" panose="020B0609030804020204" pitchFamily="49" charset="0"/>
              </a:rPr>
              <a:t> audio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21E6A1-F801-B786-AB97-7DD89BC4B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Functionaliteit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4052232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FF488-3EDA-C087-19F9-682997236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37C6630E-769C-7776-FC80-BC179F12DE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9921" y="1408766"/>
            <a:ext cx="9734619" cy="515966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D32F348-8D24-89D9-8803-DDAB711FF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Gebruikersinterface </a:t>
            </a:r>
            <a:r>
              <a:rPr lang="en-NL" dirty="0"/>
              <a:t>(vscode web)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E6ECF2BE-0807-3E88-3687-201AAF44990F}"/>
              </a:ext>
            </a:extLst>
          </p:cNvPr>
          <p:cNvSpPr/>
          <p:nvPr/>
        </p:nvSpPr>
        <p:spPr>
          <a:xfrm>
            <a:off x="1049921" y="1999136"/>
            <a:ext cx="314960" cy="3355183"/>
          </a:xfrm>
          <a:prstGeom prst="roundRect">
            <a:avLst>
              <a:gd name="adj" fmla="val 46774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AEF06C9F-4D36-958F-ED2B-55D34128FF78}"/>
              </a:ext>
            </a:extLst>
          </p:cNvPr>
          <p:cNvSpPr/>
          <p:nvPr/>
        </p:nvSpPr>
        <p:spPr>
          <a:xfrm>
            <a:off x="2809540" y="1999137"/>
            <a:ext cx="3527650" cy="3273901"/>
          </a:xfrm>
          <a:prstGeom prst="roundRect">
            <a:avLst>
              <a:gd name="adj" fmla="val 6759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19742926-9B0E-86F7-9BAE-F4A9DDE0C50E}"/>
              </a:ext>
            </a:extLst>
          </p:cNvPr>
          <p:cNvSpPr/>
          <p:nvPr/>
        </p:nvSpPr>
        <p:spPr>
          <a:xfrm>
            <a:off x="6471920" y="2046047"/>
            <a:ext cx="4312620" cy="3226991"/>
          </a:xfrm>
          <a:prstGeom prst="roundRect">
            <a:avLst>
              <a:gd name="adj" fmla="val 5840"/>
            </a:avLst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C7654C24-3B7E-6204-81DF-37EC4829727B}"/>
              </a:ext>
            </a:extLst>
          </p:cNvPr>
          <p:cNvSpPr/>
          <p:nvPr/>
        </p:nvSpPr>
        <p:spPr>
          <a:xfrm>
            <a:off x="2809540" y="5449234"/>
            <a:ext cx="7975000" cy="867446"/>
          </a:xfrm>
          <a:prstGeom prst="roundRect">
            <a:avLst>
              <a:gd name="adj" fmla="val 20564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4DF3E9D-7530-0023-39F8-9FA71278086F}"/>
              </a:ext>
            </a:extLst>
          </p:cNvPr>
          <p:cNvGrpSpPr/>
          <p:nvPr/>
        </p:nvGrpSpPr>
        <p:grpSpPr>
          <a:xfrm>
            <a:off x="1061720" y="2006917"/>
            <a:ext cx="1630680" cy="4409786"/>
            <a:chOff x="1061720" y="2006917"/>
            <a:chExt cx="1630680" cy="4409786"/>
          </a:xfrm>
        </p:grpSpPr>
        <p:sp>
          <p:nvSpPr>
            <p:cNvPr id="17" name="Rounded Rectangle 16">
              <a:extLst>
                <a:ext uri="{FF2B5EF4-FFF2-40B4-BE49-F238E27FC236}">
                  <a16:creationId xmlns:a16="http://schemas.microsoft.com/office/drawing/2014/main" id="{4581599D-E220-DF5E-83B3-67ED7B0E409E}"/>
                </a:ext>
              </a:extLst>
            </p:cNvPr>
            <p:cNvSpPr/>
            <p:nvPr/>
          </p:nvSpPr>
          <p:spPr>
            <a:xfrm>
              <a:off x="1407460" y="2006917"/>
              <a:ext cx="1284940" cy="4409786"/>
            </a:xfrm>
            <a:prstGeom prst="roundRect">
              <a:avLst>
                <a:gd name="adj" fmla="val 18202"/>
              </a:avLst>
            </a:prstGeom>
            <a:noFill/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>
                <a:solidFill>
                  <a:schemeClr val="bg1"/>
                </a:solidFill>
              </a:endParaRPr>
            </a:p>
          </p:txBody>
        </p:sp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DB95509D-F657-23D4-CA11-AA6AA7A582A2}"/>
                </a:ext>
              </a:extLst>
            </p:cNvPr>
            <p:cNvSpPr/>
            <p:nvPr/>
          </p:nvSpPr>
          <p:spPr>
            <a:xfrm>
              <a:off x="1061720" y="2318374"/>
              <a:ext cx="345740" cy="415955"/>
            </a:xfrm>
            <a:prstGeom prst="roundRect">
              <a:avLst>
                <a:gd name="adj" fmla="val 36147"/>
              </a:avLst>
            </a:prstGeom>
            <a:noFill/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L">
                <a:solidFill>
                  <a:schemeClr val="bg1"/>
                </a:solidFill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270CFD9-3F70-ECEE-C8B3-7098AC6CA75A}"/>
              </a:ext>
            </a:extLst>
          </p:cNvPr>
          <p:cNvGrpSpPr/>
          <p:nvPr/>
        </p:nvGrpSpPr>
        <p:grpSpPr>
          <a:xfrm>
            <a:off x="1049921" y="3045786"/>
            <a:ext cx="1701049" cy="2114612"/>
            <a:chOff x="1049921" y="3045786"/>
            <a:chExt cx="1701049" cy="2114612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33DD698-5F2B-3BAC-6B9B-F504ACA1911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396596" y="3168666"/>
              <a:ext cx="1354374" cy="1921786"/>
            </a:xfrm>
            <a:prstGeom prst="rect">
              <a:avLst/>
            </a:prstGeom>
          </p:spPr>
        </p:pic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D0157ED0-E541-9056-BF52-9B2BF5103A21}"/>
                </a:ext>
              </a:extLst>
            </p:cNvPr>
            <p:cNvGrpSpPr/>
            <p:nvPr/>
          </p:nvGrpSpPr>
          <p:grpSpPr>
            <a:xfrm>
              <a:off x="1049921" y="3045786"/>
              <a:ext cx="1630680" cy="2114612"/>
              <a:chOff x="1049921" y="3045786"/>
              <a:chExt cx="1630680" cy="2114612"/>
            </a:xfrm>
          </p:grpSpPr>
          <p:sp>
            <p:nvSpPr>
              <p:cNvPr id="16" name="Rounded Rectangle 15">
                <a:extLst>
                  <a:ext uri="{FF2B5EF4-FFF2-40B4-BE49-F238E27FC236}">
                    <a16:creationId xmlns:a16="http://schemas.microsoft.com/office/drawing/2014/main" id="{4DF60F65-8390-0578-5520-343492B545F8}"/>
                  </a:ext>
                </a:extLst>
              </p:cNvPr>
              <p:cNvSpPr/>
              <p:nvPr/>
            </p:nvSpPr>
            <p:spPr>
              <a:xfrm>
                <a:off x="1395661" y="3168666"/>
                <a:ext cx="1284940" cy="1991732"/>
              </a:xfrm>
              <a:prstGeom prst="roundRect">
                <a:avLst>
                  <a:gd name="adj" fmla="val 15726"/>
                </a:avLst>
              </a:prstGeom>
              <a:noFill/>
              <a:ln w="381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L">
                  <a:solidFill>
                    <a:schemeClr val="bg1"/>
                  </a:solidFill>
                </a:endParaRPr>
              </a:p>
            </p:txBody>
          </p:sp>
          <p:sp>
            <p:nvSpPr>
              <p:cNvPr id="21" name="Rounded Rectangle 20">
                <a:extLst>
                  <a:ext uri="{FF2B5EF4-FFF2-40B4-BE49-F238E27FC236}">
                    <a16:creationId xmlns:a16="http://schemas.microsoft.com/office/drawing/2014/main" id="{059BFB19-658A-5F65-3D92-42E15F0DC4BC}"/>
                  </a:ext>
                </a:extLst>
              </p:cNvPr>
              <p:cNvSpPr/>
              <p:nvPr/>
            </p:nvSpPr>
            <p:spPr>
              <a:xfrm>
                <a:off x="1049921" y="3045786"/>
                <a:ext cx="345740" cy="415955"/>
              </a:xfrm>
              <a:prstGeom prst="roundRect">
                <a:avLst>
                  <a:gd name="adj" fmla="val 36147"/>
                </a:avLst>
              </a:prstGeom>
              <a:noFill/>
              <a:ln w="381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L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54139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 animBg="1"/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DD22D9-2C2A-A99E-00CF-F23422B25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7C60B-5864-B1DA-7B1B-C6641BAE1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Architectuur</a:t>
            </a:r>
            <a:r>
              <a:rPr lang="en-NL" dirty="0"/>
              <a:t> (github &amp; codespaces)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7AE35-518F-5564-20D3-5269DF1B2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L" dirty="0"/>
          </a:p>
        </p:txBody>
      </p:sp>
      <p:pic>
        <p:nvPicPr>
          <p:cNvPr id="2050" name="Picture 2" descr="Schematische weergave van samenwerken in Codespaces">
            <a:extLst>
              <a:ext uri="{FF2B5EF4-FFF2-40B4-BE49-F238E27FC236}">
                <a16:creationId xmlns:a16="http://schemas.microsoft.com/office/drawing/2014/main" id="{CC783F8D-FF81-42BD-0D0C-69DE47F9EA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0" t="18109" r="5309" b="3068"/>
          <a:stretch>
            <a:fillRect/>
          </a:stretch>
        </p:blipFill>
        <p:spPr bwMode="auto">
          <a:xfrm>
            <a:off x="739588" y="1298435"/>
            <a:ext cx="10192871" cy="5405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ight Arrow 5">
            <a:extLst>
              <a:ext uri="{FF2B5EF4-FFF2-40B4-BE49-F238E27FC236}">
                <a16:creationId xmlns:a16="http://schemas.microsoft.com/office/drawing/2014/main" id="{00C208C5-D597-4A02-66D1-1308B6EA280A}"/>
              </a:ext>
            </a:extLst>
          </p:cNvPr>
          <p:cNvSpPr/>
          <p:nvPr/>
        </p:nvSpPr>
        <p:spPr>
          <a:xfrm rot="19571955">
            <a:off x="3749040" y="3743960"/>
            <a:ext cx="833120" cy="731520"/>
          </a:xfrm>
          <a:prstGeom prst="rightArrow">
            <a:avLst>
              <a:gd name="adj1" fmla="val 30556"/>
              <a:gd name="adj2" fmla="val 50000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 dirty="0"/>
          </a:p>
        </p:txBody>
      </p:sp>
      <p:sp>
        <p:nvSpPr>
          <p:cNvPr id="7" name="Right Arrow 6">
            <a:extLst>
              <a:ext uri="{FF2B5EF4-FFF2-40B4-BE49-F238E27FC236}">
                <a16:creationId xmlns:a16="http://schemas.microsoft.com/office/drawing/2014/main" id="{791EB256-E9D8-DC5A-F815-D5BB6C989B39}"/>
              </a:ext>
            </a:extLst>
          </p:cNvPr>
          <p:cNvSpPr/>
          <p:nvPr/>
        </p:nvSpPr>
        <p:spPr>
          <a:xfrm rot="19571955">
            <a:off x="6614159" y="3708399"/>
            <a:ext cx="833120" cy="731520"/>
          </a:xfrm>
          <a:prstGeom prst="rightArrow">
            <a:avLst>
              <a:gd name="adj1" fmla="val 30556"/>
              <a:gd name="adj2" fmla="val 50000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 dirty="0"/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394413EA-74E7-38AC-F28A-66C57A0D5C98}"/>
              </a:ext>
            </a:extLst>
          </p:cNvPr>
          <p:cNvSpPr/>
          <p:nvPr/>
        </p:nvSpPr>
        <p:spPr>
          <a:xfrm rot="8062024">
            <a:off x="6841154" y="1636148"/>
            <a:ext cx="833120" cy="731520"/>
          </a:xfrm>
          <a:prstGeom prst="rightArrow">
            <a:avLst>
              <a:gd name="adj1" fmla="val 30556"/>
              <a:gd name="adj2" fmla="val 50000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 dirty="0"/>
          </a:p>
        </p:txBody>
      </p:sp>
      <p:sp>
        <p:nvSpPr>
          <p:cNvPr id="9" name="Right Arrow 8">
            <a:extLst>
              <a:ext uri="{FF2B5EF4-FFF2-40B4-BE49-F238E27FC236}">
                <a16:creationId xmlns:a16="http://schemas.microsoft.com/office/drawing/2014/main" id="{79E0CFA1-8D58-9783-FE96-0C55BB0E391B}"/>
              </a:ext>
            </a:extLst>
          </p:cNvPr>
          <p:cNvSpPr/>
          <p:nvPr/>
        </p:nvSpPr>
        <p:spPr>
          <a:xfrm rot="8062024">
            <a:off x="1781475" y="1481356"/>
            <a:ext cx="833120" cy="731520"/>
          </a:xfrm>
          <a:prstGeom prst="rightArrow">
            <a:avLst>
              <a:gd name="adj1" fmla="val 30556"/>
              <a:gd name="adj2" fmla="val 50000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440230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7A5E35-93C3-8777-AEA0-BA307FA3DE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6E4F4-14B7-52C1-50BF-89C025290B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L" dirty="0"/>
              <a:t>Aan de slag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847B8D-3741-026A-C476-55C76D61AE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354746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2958CE-3E92-617C-79C0-5EE86F44E4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65A5C-15A8-D5E0-7D00-3C35804E4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L" dirty="0"/>
              <a:t>Aan de slag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13C96-6F2C-BF9E-618C-9A505C4BC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NL" dirty="0"/>
              <a:t>Maak account of log in op </a:t>
            </a:r>
          </a:p>
          <a:p>
            <a:pPr lvl="1"/>
            <a:r>
              <a:rPr lang="en-NL" dirty="0">
                <a:hlinkClick r:id="rId2"/>
              </a:rPr>
              <a:t>https://github.com</a:t>
            </a:r>
            <a:endParaRPr lang="en-NL" dirty="0"/>
          </a:p>
          <a:p>
            <a:pPr marL="514350" indent="-514350">
              <a:buFont typeface="+mj-lt"/>
              <a:buAutoNum type="arabicPeriod"/>
            </a:pPr>
            <a:r>
              <a:rPr lang="en-NL" dirty="0"/>
              <a:t>Kies een voorbeeld-repository</a:t>
            </a:r>
          </a:p>
          <a:p>
            <a:pPr lvl="1"/>
            <a:r>
              <a:rPr lang="en-GB" dirty="0">
                <a:hlinkClick r:id="rId3"/>
              </a:rPr>
              <a:t>https://github.com/informatica-actief/python-template</a:t>
            </a:r>
            <a:endParaRPr lang="en-GB" dirty="0"/>
          </a:p>
          <a:p>
            <a:pPr lvl="1"/>
            <a:r>
              <a:rPr lang="en-GB" dirty="0">
                <a:hlinkClick r:id="rId4"/>
              </a:rPr>
              <a:t>https://github.com/informatica-actief/html-template</a:t>
            </a:r>
            <a:endParaRPr lang="en-NL" dirty="0"/>
          </a:p>
          <a:p>
            <a:pPr marL="514350" indent="-514350">
              <a:buFont typeface="+mj-lt"/>
              <a:buAutoNum type="arabicPeriod"/>
            </a:pPr>
            <a:r>
              <a:rPr lang="en-NL" dirty="0"/>
              <a:t>Volg README.md (of het uitgedeelde papier)</a:t>
            </a:r>
          </a:p>
          <a:p>
            <a:pPr lvl="1"/>
            <a:r>
              <a:rPr lang="en-GB" dirty="0"/>
              <a:t>Bij README: k</a:t>
            </a:r>
            <a:r>
              <a:rPr lang="en-NL" dirty="0"/>
              <a:t>ies bij kopieren voor optie 1 (incidenteel gebruik)</a:t>
            </a:r>
          </a:p>
        </p:txBody>
      </p:sp>
    </p:spTree>
    <p:extLst>
      <p:ext uri="{BB962C8B-B14F-4D97-AF65-F5344CB8AC3E}">
        <p14:creationId xmlns:p14="http://schemas.microsoft.com/office/powerpoint/2010/main" val="2867457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284F5-85CF-4022-E09D-451C1C22FE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D3657-9942-32E3-BA33-6ABA8785C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L" dirty="0"/>
              <a:t>Documentatie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E7DA4-3263-1776-AF2C-FB01035F13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09153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b="1" dirty="0"/>
              <a:t>Verkorte </a:t>
            </a:r>
            <a:r>
              <a:rPr lang="nl-NL" sz="2400" b="1" dirty="0" err="1"/>
              <a:t>leerlinghandleiding</a:t>
            </a:r>
            <a:br>
              <a:rPr lang="en-NL" sz="2400" dirty="0"/>
            </a:br>
            <a:r>
              <a:rPr lang="en-NL" sz="2400" dirty="0"/>
              <a:t>    </a:t>
            </a:r>
            <a:r>
              <a:rPr lang="en-GB" sz="2400" dirty="0">
                <a:hlinkClick r:id="rId2"/>
              </a:rPr>
              <a:t>https://github.com/Informatica-Actief/</a:t>
            </a:r>
            <a:r>
              <a:rPr lang="en-GB" sz="2400" dirty="0"/>
              <a:t> (</a:t>
            </a:r>
            <a:r>
              <a:rPr lang="en-GB" sz="2400" dirty="0" err="1"/>
              <a:t>zie</a:t>
            </a:r>
            <a:r>
              <a:rPr lang="en-GB" sz="2400" dirty="0"/>
              <a:t> </a:t>
            </a:r>
            <a:r>
              <a:rPr lang="en-GB" sz="2400" dirty="0" err="1"/>
              <a:t>README.md</a:t>
            </a:r>
            <a:r>
              <a:rPr lang="en-GB" sz="2400" dirty="0"/>
              <a:t> </a:t>
            </a:r>
            <a:r>
              <a:rPr lang="en-GB" sz="2400" dirty="0" err="1"/>
              <a:t>bestanden</a:t>
            </a:r>
            <a:r>
              <a:rPr lang="en-GB" sz="2400" dirty="0"/>
              <a:t>)</a:t>
            </a:r>
            <a:endParaRPr lang="en-NL" sz="2400" dirty="0"/>
          </a:p>
          <a:p>
            <a:pPr marL="0" indent="0">
              <a:buNone/>
            </a:pPr>
            <a:r>
              <a:rPr lang="en-NL" sz="2400" b="1" dirty="0"/>
              <a:t>Leerlinghandleiding</a:t>
            </a:r>
            <a:br>
              <a:rPr lang="en-NL" sz="2400" b="1" dirty="0"/>
            </a:br>
            <a:r>
              <a:rPr lang="en-NL" sz="2400" b="1" dirty="0"/>
              <a:t>    </a:t>
            </a:r>
            <a:r>
              <a:rPr lang="en-GB" sz="2400" dirty="0">
                <a:hlinkClick r:id="rId3"/>
              </a:rPr>
              <a:t>https://stanislas.informatica.nu/help/codespaces/</a:t>
            </a:r>
            <a:endParaRPr lang="en-NL" sz="2400" dirty="0"/>
          </a:p>
          <a:p>
            <a:pPr marL="0" indent="0">
              <a:buNone/>
            </a:pPr>
            <a:r>
              <a:rPr lang="en-NL" sz="2400" b="1" dirty="0"/>
              <a:t>Docentenhandleiding</a:t>
            </a:r>
            <a:br>
              <a:rPr lang="en-NL" sz="2400" b="1" dirty="0"/>
            </a:br>
            <a:r>
              <a:rPr lang="en-NL" sz="2400" b="1" dirty="0"/>
              <a:t>    </a:t>
            </a:r>
            <a:r>
              <a:rPr lang="en-GB" sz="2400" dirty="0">
                <a:hlinkClick r:id="rId4"/>
              </a:rPr>
              <a:t>https://stanislas.informatica.nu/docenten/codespaces/</a:t>
            </a:r>
            <a:endParaRPr lang="en-NL" sz="2400" dirty="0"/>
          </a:p>
          <a:p>
            <a:pPr marL="0" indent="0">
              <a:buNone/>
            </a:pPr>
            <a:r>
              <a:rPr lang="en-NL" sz="2400" b="1" dirty="0"/>
              <a:t>Leerlinghandleiding </a:t>
            </a:r>
            <a:r>
              <a:rPr lang="en-GB" sz="2400" b="1" dirty="0"/>
              <a:t>m</a:t>
            </a:r>
            <a:r>
              <a:rPr lang="en-NL" sz="2400" b="1" dirty="0"/>
              <a:t>et schermafdrukken</a:t>
            </a:r>
            <a:br>
              <a:rPr lang="en-NL" sz="2400" b="1" dirty="0"/>
            </a:br>
            <a:r>
              <a:rPr lang="en-NL" sz="2400" b="1" dirty="0"/>
              <a:t>    </a:t>
            </a:r>
            <a:r>
              <a:rPr lang="en-GB" sz="2400" dirty="0">
                <a:hlinkClick r:id="rId5"/>
              </a:rPr>
              <a:t>https://www.informatica-actief.nl/</a:t>
            </a:r>
            <a:r>
              <a:rPr lang="en-GB" sz="2400" dirty="0"/>
              <a:t> (account </a:t>
            </a:r>
            <a:r>
              <a:rPr lang="en-GB" sz="2400" dirty="0" err="1"/>
              <a:t>nodig</a:t>
            </a:r>
            <a:r>
              <a:rPr lang="en-GB" sz="2400" dirty="0"/>
              <a:t>)</a:t>
            </a:r>
          </a:p>
          <a:p>
            <a:pPr marL="0" indent="0">
              <a:buNone/>
            </a:pPr>
            <a:r>
              <a:rPr lang="en-GB" sz="2400" b="1" dirty="0" err="1"/>
              <a:t>Officiële</a:t>
            </a:r>
            <a:r>
              <a:rPr lang="en-GB" sz="2400" b="1" dirty="0"/>
              <a:t> </a:t>
            </a:r>
            <a:r>
              <a:rPr lang="en-GB" sz="2400" b="1" dirty="0" err="1"/>
              <a:t>documentatie</a:t>
            </a:r>
            <a:endParaRPr lang="en-GB" sz="2400" b="1" dirty="0"/>
          </a:p>
          <a:p>
            <a:r>
              <a:rPr lang="en-GB" sz="2000" dirty="0" err="1"/>
              <a:t>Codespaces</a:t>
            </a:r>
            <a:r>
              <a:rPr lang="en-GB" sz="2000" dirty="0"/>
              <a:t>: </a:t>
            </a:r>
            <a:r>
              <a:rPr lang="en-GB" sz="2000" dirty="0">
                <a:hlinkClick r:id="rId6"/>
              </a:rPr>
              <a:t>https://docs.github.com/en/codespaces/about-codespaces/what-are-codespaces</a:t>
            </a:r>
            <a:endParaRPr lang="en-GB" sz="2000" dirty="0"/>
          </a:p>
          <a:p>
            <a:r>
              <a:rPr lang="en-GB" sz="2000" dirty="0"/>
              <a:t>VS Code: </a:t>
            </a:r>
            <a:r>
              <a:rPr lang="en-GB" sz="2000" dirty="0">
                <a:hlinkClick r:id="rId7"/>
              </a:rPr>
              <a:t>https://code.visualstudio.com/docs</a:t>
            </a:r>
            <a:endParaRPr lang="en-GB" sz="2000" dirty="0"/>
          </a:p>
          <a:p>
            <a:r>
              <a:rPr lang="en-GB" sz="2000" dirty="0"/>
              <a:t>GitHub: </a:t>
            </a:r>
            <a:r>
              <a:rPr lang="en-GB" sz="2000" dirty="0">
                <a:hlinkClick r:id="rId8"/>
              </a:rPr>
              <a:t>https://docs.github.com/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114958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854</TotalTime>
  <Words>452</Words>
  <Application>Microsoft Macintosh PowerPoint</Application>
  <PresentationFormat>Widescreen</PresentationFormat>
  <Paragraphs>62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Menlo</vt:lpstr>
      <vt:lpstr>Office Theme</vt:lpstr>
      <vt:lpstr>Codespaces Inspiratiedag 25 maart 2026</vt:lpstr>
      <vt:lpstr>Wie zitten in de zaal?</vt:lpstr>
      <vt:lpstr>Codespaces met VS Code op GitHub</vt:lpstr>
      <vt:lpstr>Functionaliteit</vt:lpstr>
      <vt:lpstr>Gebruikersinterface (vscode web)</vt:lpstr>
      <vt:lpstr>Architectuur (github &amp; codespaces)</vt:lpstr>
      <vt:lpstr>Aan de slag</vt:lpstr>
      <vt:lpstr>Aan de slag</vt:lpstr>
      <vt:lpstr>Documentatie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Sander van Geest</dc:creator>
  <cp:lastModifiedBy>Sander van Geest</cp:lastModifiedBy>
  <cp:revision>60</cp:revision>
  <dcterms:created xsi:type="dcterms:W3CDTF">2025-05-07T14:37:53Z</dcterms:created>
  <dcterms:modified xsi:type="dcterms:W3CDTF">2026-03-30T16:25:02Z</dcterms:modified>
</cp:coreProperties>
</file>