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72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/>
    <p:restoredTop sz="94649"/>
  </p:normalViewPr>
  <p:slideViewPr>
    <p:cSldViewPr>
      <p:cViewPr varScale="1">
        <p:scale>
          <a:sx n="155" d="100"/>
          <a:sy n="155" d="100"/>
        </p:scale>
        <p:origin x="22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F7E4-20DD-1A95-375F-5A158B90A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63A59-9EBC-23DA-2AF6-F39531542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E769-9CA7-7E9B-C173-47C80FF6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DDF46-0FD9-DEFE-5D32-94CFDD00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3ACA5-9783-FDBB-B0B5-4D5F4016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788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9FFA-85B8-4496-F15C-39916803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C62B0-B53E-3C8F-A760-54F16441F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D2C10-20ED-1CC2-8D70-123A8908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053CA-5A2D-C6B0-3FE3-175DAC8F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B019-F647-61D9-F78F-6F688A26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544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86F29-94F3-5715-EC6F-DAF9F183A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27018-7EB3-B708-9601-AF5E945FD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275D-F921-349E-FA9B-C89F7836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193F8-3756-41D2-64E5-5C3DAB55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A7A3-20C2-D027-DF33-B177D46C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605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09D3-3CC0-3E19-BFEB-122F31EF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A4253-A568-F161-E960-094639E29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709C7-A760-62AD-1073-763EB968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6107F-87A8-B9F1-71F0-A00AB508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D57C6-BDA2-3E05-4506-ECDEA2E3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973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4007-A182-8F46-01BE-A33127AE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BC963-CC00-1C2C-4EB7-7913CEFE4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3FE4-6D20-5C6B-4525-4B30E2F9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C61BC-45EA-45F9-055A-61BD146E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225AB-53EB-973C-30BE-F9C919CE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66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AA46-3D73-8469-DC68-578BC4AC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456A-FBAD-B923-06FD-F23D80C7E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268730"/>
            <a:ext cx="5684520" cy="545274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479F2-B56C-5A1E-F997-5FE3758CC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730"/>
            <a:ext cx="5684520" cy="545274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F55E5-DDB7-4EBC-2C7F-86E98F13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72564-508D-1C7A-D381-91A23550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2F115-75FE-0DDC-55F2-FB1C251C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7304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7A85-44CF-FA1B-67DD-56978D1A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0510-3934-A5EF-8638-7EFFD3A7C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5DC3C-49D5-E894-A334-E370D0659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10490-C12E-7232-D335-6C48E55F7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11767-8499-0BDB-7947-17F4EF6AC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C3175-31F1-2983-C51B-0F42AED1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ACD9A-5DF5-3086-7204-B2CCEAED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BDBA2-A0CC-E230-1C22-2E98D5C1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809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6EE2-65CB-E2A8-B777-01452748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C9919-CEB0-7473-420B-059C89C7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B1B87-8F4A-5E1D-89DB-16491A28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22E63-C509-B627-F537-8FAA6785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084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5BB0D-A5F1-13D8-2068-8B8F7BFE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96D29-9E10-ED91-5EA1-1DB7A043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AA98-10F9-3E9F-C1F8-9BB348F5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46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67BE-8057-59CA-4B09-36878038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2094B-55F7-FD6E-13AB-3B6DB184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2306D-AC95-01A5-BA1B-D2CCF51BB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7C8-07CD-22DA-2A50-399494B8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89ADE-C46D-FB53-0D12-C7196F6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B3DA9-D4B4-2776-C2E6-5DE50425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880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8421-5293-9917-D0F6-AA7EE294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E5DA9-A422-290F-32C8-D1B18B7E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C39F0-096C-528C-0994-76FC1FCFE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D1E5E-8579-584B-E0DC-30AAF9AC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81AA1-DD21-72A2-9EB1-3A34066B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EAEE7-397A-1146-8DD3-3BFE38D9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8295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0F9D4-285E-E077-E180-11268DE1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9234"/>
            <a:ext cx="11521440" cy="903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ABA07-8DD9-7B13-9EE6-F5CB77C6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268730"/>
            <a:ext cx="11521440" cy="5452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72A94-0DDE-1848-9DD2-F6E27004D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A29949-62F8-F940-85AB-86D5399BF909}" type="datetimeFigureOut">
              <a:rPr lang="en-NL" smtClean="0"/>
              <a:t>26/11/2025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659A-8CC3-962B-16BE-4DC760B79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F4790-B41A-4C62-0031-6CAD2E3A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95CDD-07AB-E74F-B8AD-8D53D56686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396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B4F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islas.informatica.nu/websho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atje van webshop.">
            <a:extLst>
              <a:ext uri="{FF2B5EF4-FFF2-40B4-BE49-F238E27FC236}">
                <a16:creationId xmlns:a16="http://schemas.microsoft.com/office/drawing/2014/main" id="{36B516E4-9EBA-D433-2B4D-174315F7D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9006" b="34250"/>
          <a:stretch>
            <a:fillRect/>
          </a:stretch>
        </p:blipFill>
        <p:spPr bwMode="auto">
          <a:xfrm>
            <a:off x="1595437" y="2918685"/>
            <a:ext cx="9001125" cy="66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22003-7748-5D0D-9EC2-6A3D6292A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052" y="188595"/>
            <a:ext cx="9144000" cy="2387600"/>
          </a:xfrm>
        </p:spPr>
        <p:txBody>
          <a:bodyPr/>
          <a:lstStyle/>
          <a:p>
            <a:r>
              <a:rPr lang="en-NL" dirty="0"/>
              <a:t>Webshop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A8B09-7E9D-51A8-AD89-00926248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576195"/>
            <a:ext cx="9144000" cy="492760"/>
          </a:xfrm>
        </p:spPr>
        <p:txBody>
          <a:bodyPr/>
          <a:lstStyle/>
          <a:p>
            <a:r>
              <a:rPr lang="en-NL" dirty="0">
                <a:solidFill>
                  <a:srgbClr val="1CB4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https://stanislas.informatica.nu/webshop</a:t>
            </a:r>
            <a:endParaRPr lang="en-NL" dirty="0">
              <a:solidFill>
                <a:srgbClr val="1CB4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6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F7F24-FF9A-2B13-D960-09BA24935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463F-C8B2-6A6A-A7C2-40FB39F4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6.3 </a:t>
            </a:r>
            <a:r>
              <a:rPr lang="en-GB" dirty="0"/>
              <a:t>Extra </a:t>
            </a:r>
            <a:r>
              <a:rPr lang="en-GB" dirty="0" err="1"/>
              <a:t>gegevens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request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E869-F7DC-7195-8688-67D50CADB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Path parameters</a:t>
            </a:r>
          </a:p>
          <a:p>
            <a:r>
              <a:rPr lang="en-GB" dirty="0" err="1"/>
              <a:t>Geschikt</a:t>
            </a:r>
            <a:r>
              <a:rPr lang="en-GB" dirty="0"/>
              <a:t> in request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specifiek</a:t>
            </a:r>
            <a:r>
              <a:rPr lang="en-GB" dirty="0"/>
              <a:t> item.</a:t>
            </a:r>
          </a:p>
          <a:p>
            <a:r>
              <a:rPr lang="en-GB" dirty="0">
                <a:effectLst/>
              </a:rPr>
              <a:t>https://</a:t>
            </a:r>
            <a:r>
              <a:rPr lang="en-GB" dirty="0" err="1">
                <a:effectLst/>
              </a:rPr>
              <a:t>mijn.site.nl</a:t>
            </a:r>
            <a:r>
              <a:rPr lang="en-GB" dirty="0"/>
              <a:t>/</a:t>
            </a:r>
            <a:r>
              <a:rPr lang="en-GB" dirty="0" err="1"/>
              <a:t>leerlingen</a:t>
            </a:r>
            <a:r>
              <a:rPr lang="en-GB" dirty="0"/>
              <a:t>/42</a:t>
            </a:r>
            <a:r>
              <a:rPr lang="en-GB" dirty="0">
                <a:effectLst/>
              </a:rPr>
              <a:t> → </a:t>
            </a:r>
            <a:r>
              <a:rPr lang="en-GB" dirty="0" err="1">
                <a:effectLst/>
              </a:rPr>
              <a:t>vraag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leerling</a:t>
            </a:r>
            <a:r>
              <a:rPr lang="en-GB" dirty="0">
                <a:effectLst/>
              </a:rPr>
              <a:t> met ID 42 op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Query parameters</a:t>
            </a:r>
          </a:p>
          <a:p>
            <a:r>
              <a:rPr lang="en-GB" dirty="0" err="1"/>
              <a:t>Geschikt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request met </a:t>
            </a:r>
            <a:r>
              <a:rPr lang="en-GB" dirty="0" err="1"/>
              <a:t>filteren</a:t>
            </a:r>
            <a:r>
              <a:rPr lang="en-GB" dirty="0"/>
              <a:t>, </a:t>
            </a:r>
            <a:r>
              <a:rPr lang="en-GB" dirty="0" err="1"/>
              <a:t>zoeken</a:t>
            </a:r>
            <a:r>
              <a:rPr lang="en-GB" dirty="0"/>
              <a:t>, </a:t>
            </a:r>
            <a:r>
              <a:rPr lang="en-GB" dirty="0" err="1"/>
              <a:t>sorteren</a:t>
            </a:r>
            <a:r>
              <a:rPr lang="en-GB" dirty="0"/>
              <a:t> of </a:t>
            </a:r>
            <a:r>
              <a:rPr lang="en-GB" dirty="0" err="1"/>
              <a:t>pagineren</a:t>
            </a:r>
            <a:r>
              <a:rPr lang="en-GB" dirty="0"/>
              <a:t>.</a:t>
            </a:r>
            <a:endParaRPr lang="en-GB" b="1" dirty="0"/>
          </a:p>
          <a:p>
            <a:r>
              <a:rPr lang="en-GB" dirty="0">
                <a:effectLst/>
              </a:rPr>
              <a:t>https://</a:t>
            </a:r>
            <a:r>
              <a:rPr lang="en-GB" dirty="0" err="1">
                <a:effectLst/>
              </a:rPr>
              <a:t>mijn.site.nl</a:t>
            </a:r>
            <a:r>
              <a:rPr lang="en-GB" dirty="0"/>
              <a:t>/</a:t>
            </a:r>
            <a:r>
              <a:rPr lang="en-GB" dirty="0" err="1"/>
              <a:t>producten?categorie</a:t>
            </a:r>
            <a:r>
              <a:rPr lang="en-GB" dirty="0"/>
              <a:t>=</a:t>
            </a:r>
            <a:r>
              <a:rPr lang="en-GB" dirty="0" err="1"/>
              <a:t>boeken,tijdschriften&amp;sort</a:t>
            </a:r>
            <a:r>
              <a:rPr lang="en-GB" dirty="0"/>
              <a:t>=</a:t>
            </a:r>
            <a:r>
              <a:rPr lang="en-GB" dirty="0" err="1"/>
              <a:t>prijs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Body</a:t>
            </a:r>
          </a:p>
          <a:p>
            <a:r>
              <a:rPr lang="en-GB" dirty="0" err="1">
                <a:effectLst/>
              </a:rPr>
              <a:t>Geschikt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voor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aanmaken</a:t>
            </a:r>
            <a:r>
              <a:rPr lang="en-GB" dirty="0">
                <a:effectLst/>
              </a:rPr>
              <a:t> of </a:t>
            </a:r>
            <a:r>
              <a:rPr lang="en-GB" dirty="0" err="1">
                <a:effectLst/>
              </a:rPr>
              <a:t>bijwerken</a:t>
            </a:r>
            <a:r>
              <a:rPr lang="en-GB" dirty="0">
                <a:effectLst/>
              </a:rPr>
              <a:t> van </a:t>
            </a:r>
            <a:r>
              <a:rPr lang="en-GB" dirty="0" err="1">
                <a:effectLst/>
              </a:rPr>
              <a:t>gegevens</a:t>
            </a:r>
            <a:endParaRPr lang="en-GB" dirty="0">
              <a:effectLst/>
            </a:endParaRPr>
          </a:p>
          <a:p>
            <a:r>
              <a:rPr lang="en-GB" dirty="0">
                <a:effectLst/>
              </a:rPr>
              <a:t>De data </a:t>
            </a:r>
            <a:r>
              <a:rPr lang="en-GB" dirty="0" err="1">
                <a:effectLst/>
              </a:rPr>
              <a:t>staat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niet</a:t>
            </a:r>
            <a:r>
              <a:rPr lang="en-GB" dirty="0">
                <a:effectLst/>
              </a:rPr>
              <a:t> in de link,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maar </a:t>
            </a:r>
            <a:r>
              <a:rPr lang="en-GB" dirty="0" err="1">
                <a:effectLst/>
              </a:rPr>
              <a:t>wordt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meegestuurd</a:t>
            </a:r>
            <a:r>
              <a:rPr lang="en-GB" dirty="0">
                <a:effectLst/>
              </a:rPr>
              <a:t> in de </a:t>
            </a:r>
            <a:r>
              <a:rPr lang="en-GB" dirty="0" err="1">
                <a:effectLst/>
              </a:rPr>
              <a:t>inhoud</a:t>
            </a:r>
            <a:r>
              <a:rPr lang="en-GB" dirty="0">
                <a:effectLst/>
              </a:rPr>
              <a:t> van de request.</a:t>
            </a:r>
            <a:br>
              <a:rPr lang="en-GB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151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D2058-E0FE-B5A3-DF14-E30B8D692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B4D8-D01C-B9E5-F6BD-F455F699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7.2 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40AE7-7BAA-1C25-719D-5C41A66DFBA1}"/>
              </a:ext>
            </a:extLst>
          </p:cNvPr>
          <p:cNvSpPr txBox="1"/>
          <p:nvPr/>
        </p:nvSpPr>
        <p:spPr>
          <a:xfrm>
            <a:off x="695325" y="2598003"/>
            <a:ext cx="11521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element = </a:t>
            </a:r>
            <a:r>
              <a:rPr lang="en-GB" sz="2400" b="0" i="0" dirty="0" err="1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document</a:t>
            </a: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.getElementById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400" b="0" i="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mijn-lijst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algn="l">
              <a:buNone/>
            </a:pP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anotherElement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2400" b="0" i="0" dirty="0" err="1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document</a:t>
            </a: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.querySelector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".knop"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F92DE-5D44-9634-1212-9A77B9E61020}"/>
              </a:ext>
            </a:extLst>
          </p:cNvPr>
          <p:cNvSpPr txBox="1"/>
          <p:nvPr/>
        </p:nvSpPr>
        <p:spPr>
          <a:xfrm>
            <a:off x="695325" y="3900793"/>
            <a:ext cx="11521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parent = </a:t>
            </a:r>
            <a:r>
              <a:rPr lang="en-GB" sz="2400" b="0" i="0" dirty="0" err="1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document</a:t>
            </a: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.getElementById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400" b="0" i="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mijn-lijst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let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newChild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2400" b="0" i="0" dirty="0" err="1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document</a:t>
            </a: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.createElement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"li"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algn="l">
              <a:buNone/>
            </a:pP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newChild.textContent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"Hallo!"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algn="l">
              <a:buNone/>
            </a:pP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parent.appendChild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newChild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C7F91-09FA-CE24-221C-BFE706E401D9}"/>
              </a:ext>
            </a:extLst>
          </p:cNvPr>
          <p:cNvSpPr txBox="1"/>
          <p:nvPr/>
        </p:nvSpPr>
        <p:spPr>
          <a:xfrm>
            <a:off x="695325" y="5949315"/>
            <a:ext cx="11521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4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let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knop = </a:t>
            </a:r>
            <a:r>
              <a:rPr lang="en-GB" sz="2400" b="0" i="0" dirty="0" err="1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document</a:t>
            </a: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.querySelector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".knop"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algn="l">
              <a:buNone/>
            </a:pPr>
            <a:r>
              <a:rPr lang="en-GB" sz="24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knop.textContent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400" b="0" i="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Klik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400" b="0" i="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hier</a:t>
            </a:r>
            <a:r>
              <a:rPr lang="en-GB" sz="24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!"</a:t>
            </a:r>
            <a:r>
              <a:rPr lang="en-GB" sz="24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62EF2A-E115-1ED9-5361-6FC7D27C4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132839"/>
            <a:ext cx="11521440" cy="47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DOM (Document Object Model)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84303-C4C7-C66B-1A6B-A80E08A3AD15}"/>
              </a:ext>
            </a:extLst>
          </p:cNvPr>
          <p:cNvSpPr txBox="1"/>
          <p:nvPr/>
        </p:nvSpPr>
        <p:spPr>
          <a:xfrm>
            <a:off x="335280" y="2129301"/>
            <a:ext cx="1152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/>
              <a:t>Objecten</a:t>
            </a:r>
            <a:r>
              <a:rPr lang="en-GB" sz="2800" b="1" dirty="0"/>
              <a:t> </a:t>
            </a:r>
            <a:r>
              <a:rPr lang="en-GB" sz="2800" b="1" dirty="0" err="1"/>
              <a:t>zoeken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A7EC2-3331-2C2F-B6E2-F0E5D9D5CCD3}"/>
              </a:ext>
            </a:extLst>
          </p:cNvPr>
          <p:cNvSpPr txBox="1"/>
          <p:nvPr/>
        </p:nvSpPr>
        <p:spPr>
          <a:xfrm>
            <a:off x="335280" y="3463898"/>
            <a:ext cx="1152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/>
              <a:t>Objecten</a:t>
            </a:r>
            <a:r>
              <a:rPr lang="en-GB" sz="2800" b="1" dirty="0"/>
              <a:t> </a:t>
            </a:r>
            <a:r>
              <a:rPr lang="en-GB" sz="2800" b="1" dirty="0" err="1"/>
              <a:t>toevoegen</a:t>
            </a:r>
            <a:endParaRPr lang="en-GB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F6D406-BC40-1B2E-B2EC-7C750597F74E}"/>
              </a:ext>
            </a:extLst>
          </p:cNvPr>
          <p:cNvSpPr txBox="1"/>
          <p:nvPr/>
        </p:nvSpPr>
        <p:spPr>
          <a:xfrm>
            <a:off x="335280" y="5589270"/>
            <a:ext cx="1152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/>
              <a:t>Objecten</a:t>
            </a:r>
            <a:r>
              <a:rPr lang="en-GB" sz="2800" b="1" dirty="0"/>
              <a:t> </a:t>
            </a:r>
            <a:r>
              <a:rPr lang="en-GB" sz="2800" b="1" dirty="0" err="1"/>
              <a:t>wijzigen</a:t>
            </a:r>
            <a:endParaRPr lang="en-GB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D1AC89-D8FC-88C0-88A8-83B2C49AC608}"/>
              </a:ext>
            </a:extLst>
          </p:cNvPr>
          <p:cNvSpPr txBox="1"/>
          <p:nvPr/>
        </p:nvSpPr>
        <p:spPr>
          <a:xfrm>
            <a:off x="695325" y="1465600"/>
            <a:ext cx="11521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 err="1"/>
              <a:t>boomstructuur</a:t>
            </a:r>
            <a:r>
              <a:rPr lang="en-GB" sz="2800" dirty="0"/>
              <a:t> die je browser </a:t>
            </a:r>
            <a:r>
              <a:rPr lang="en-GB" sz="2800" dirty="0" err="1"/>
              <a:t>maakt</a:t>
            </a:r>
            <a:r>
              <a:rPr lang="en-GB" sz="2800" dirty="0"/>
              <a:t> van </a:t>
            </a:r>
            <a:r>
              <a:rPr lang="en-GB" sz="2800" dirty="0" err="1"/>
              <a:t>een</a:t>
            </a:r>
            <a:r>
              <a:rPr lang="en-GB" sz="2800" dirty="0"/>
              <a:t> HTML-</a:t>
            </a:r>
            <a:r>
              <a:rPr lang="en-GB" sz="2800" dirty="0" err="1"/>
              <a:t>pagina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399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326F8-BCFC-A034-F857-E0C059E69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software application&#10;&#10;AI-generated content may be incorrect.">
            <a:extLst>
              <a:ext uri="{FF2B5EF4-FFF2-40B4-BE49-F238E27FC236}">
                <a16:creationId xmlns:a16="http://schemas.microsoft.com/office/drawing/2014/main" id="{679C7FB4-9F52-A537-670A-1F2BE4E6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" y="827520"/>
            <a:ext cx="11161395" cy="654600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0D8F70-08F4-44F0-E329-F1297FBB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2.2. </a:t>
            </a:r>
            <a:r>
              <a:rPr lang="en-GB" dirty="0" err="1"/>
              <a:t>Uitleg</a:t>
            </a:r>
            <a:r>
              <a:rPr lang="en-GB" dirty="0"/>
              <a:t>: </a:t>
            </a:r>
            <a:r>
              <a:rPr lang="en-GB" dirty="0" err="1"/>
              <a:t>Architectuur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3003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D355-B7B2-CB68-67A1-EAB7F575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3.1 </a:t>
            </a:r>
            <a:r>
              <a:rPr lang="en-GB" dirty="0" err="1"/>
              <a:t>Gegevens</a:t>
            </a:r>
            <a:r>
              <a:rPr lang="en-GB" dirty="0"/>
              <a:t> </a:t>
            </a:r>
            <a:r>
              <a:rPr lang="en-GB" dirty="0" err="1"/>
              <a:t>toevoegen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BD4CC-377C-7156-91A3-100B67611AAC}"/>
              </a:ext>
            </a:extLst>
          </p:cNvPr>
          <p:cNvSpPr txBox="1"/>
          <p:nvPr/>
        </p:nvSpPr>
        <p:spPr>
          <a:xfrm>
            <a:off x="335281" y="1292859"/>
            <a:ext cx="11521440" cy="263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NL" sz="3200" kern="0" dirty="0">
                <a:solidFill>
                  <a:srgbClr val="AA0D9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L" sz="3200" kern="0" dirty="0">
                <a:solidFill>
                  <a:srgbClr val="AA0D9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products (id, name, price)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NL" sz="3200" kern="0" dirty="0">
                <a:solidFill>
                  <a:srgbClr val="AA0D9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en-NL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NL" sz="3200" kern="0" dirty="0">
                <a:solidFill>
                  <a:srgbClr val="1C00CF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L" sz="3200" kern="0" dirty="0">
                <a:solidFill>
                  <a:srgbClr val="C41A1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'Muzieksmurf'</a:t>
            </a: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L" sz="3200" kern="0" dirty="0">
                <a:solidFill>
                  <a:srgbClr val="1C00CF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14.95</a:t>
            </a: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en-NL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NL" sz="3200" kern="0" dirty="0">
                <a:solidFill>
                  <a:srgbClr val="1C00CF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L" sz="3200" kern="0" dirty="0">
                <a:solidFill>
                  <a:srgbClr val="C41A1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'Grote smurf'</a:t>
            </a: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L" sz="3200" kern="0" dirty="0">
                <a:solidFill>
                  <a:srgbClr val="1C00CF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10.50</a:t>
            </a:r>
            <a:r>
              <a:rPr lang="en-NL" sz="3200" kern="0" dirty="0">
                <a:solidFill>
                  <a:srgbClr val="44403C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NL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935BF-38FD-C0E4-BDAE-AE91D611B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4749-54DD-51A0-EF5D-B89BE614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3.3 </a:t>
            </a:r>
            <a:r>
              <a:rPr lang="en-GB" dirty="0"/>
              <a:t>Een </a:t>
            </a:r>
            <a:r>
              <a:rPr lang="en-GB" dirty="0" err="1"/>
              <a:t>tabel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 in SQL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44634-3AB3-5EA2-DCF2-3BA59DB4B686}"/>
              </a:ext>
            </a:extLst>
          </p:cNvPr>
          <p:cNvSpPr txBox="1"/>
          <p:nvPr/>
        </p:nvSpPr>
        <p:spPr>
          <a:xfrm>
            <a:off x="335279" y="1132838"/>
            <a:ext cx="115214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CREATE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products (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  id    </a:t>
            </a:r>
            <a:r>
              <a:rPr lang="en-GB" sz="32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INTEGER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PRIMARY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KEY,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  name  TEXT,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  price </a:t>
            </a:r>
            <a:r>
              <a:rPr lang="en-GB" sz="32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REAL</a:t>
            </a:r>
            <a:endParaRPr lang="en-GB" sz="3200" b="0" i="0" dirty="0">
              <a:solidFill>
                <a:srgbClr val="44403C"/>
              </a:solidFill>
              <a:effectLst/>
              <a:latin typeface="Menlo" panose="020B0609030804020204" pitchFamily="49" charset="0"/>
            </a:endParaRP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9113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096FA-2F06-3BD0-CFA6-EAF525DA4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4F53-3053-8F59-9F57-E5E69722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4.1 </a:t>
            </a:r>
            <a:r>
              <a:rPr lang="en-GB" dirty="0" err="1"/>
              <a:t>Tabellen</a:t>
            </a:r>
            <a:r>
              <a:rPr lang="en-GB" dirty="0"/>
              <a:t> met 1:n-relatie </a:t>
            </a:r>
            <a:r>
              <a:rPr lang="en-GB" dirty="0" err="1"/>
              <a:t>maken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579A6-4ED8-948D-5C37-3116AD7F69B4}"/>
              </a:ext>
            </a:extLst>
          </p:cNvPr>
          <p:cNvSpPr txBox="1"/>
          <p:nvPr/>
        </p:nvSpPr>
        <p:spPr>
          <a:xfrm>
            <a:off x="335279" y="1027807"/>
            <a:ext cx="1152143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CREATE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brands (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id </a:t>
            </a:r>
            <a:r>
              <a:rPr lang="en-GB" sz="32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INTEGER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PRIMARY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KEY,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name TEXT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CREATE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products (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id </a:t>
            </a:r>
            <a:r>
              <a:rPr lang="en-GB" sz="32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INTEGER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PRIMARY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KEY,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name TEXT,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price </a:t>
            </a:r>
            <a:r>
              <a:rPr lang="en-GB" sz="32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REAL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brand_id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INTEGER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FOREIGN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KEY(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brand_id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REFERENCES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brands(id)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171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B5139-3880-E893-AFC8-C21A30BA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1F55-7C4A-FFBB-4032-4F934A94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4.3 </a:t>
            </a:r>
            <a:r>
              <a:rPr lang="en-GB" dirty="0"/>
              <a:t>Query met 1:n-relatie </a:t>
            </a:r>
            <a:r>
              <a:rPr lang="en-GB" dirty="0" err="1"/>
              <a:t>maken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CCE68-6484-BB92-C895-6F3C73937B82}"/>
              </a:ext>
            </a:extLst>
          </p:cNvPr>
          <p:cNvSpPr txBox="1"/>
          <p:nvPr/>
        </p:nvSpPr>
        <p:spPr>
          <a:xfrm>
            <a:off x="335279" y="1132839"/>
            <a:ext cx="115214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SELECT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products.name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brands.name</a:t>
            </a:r>
            <a:endParaRPr lang="en-GB" sz="3200" b="0" i="0" dirty="0">
              <a:solidFill>
                <a:srgbClr val="44403C"/>
              </a:solidFill>
              <a:effectLst/>
              <a:latin typeface="Menlo" panose="020B0609030804020204" pitchFamily="49" charset="0"/>
            </a:endParaRPr>
          </a:p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products</a:t>
            </a:r>
          </a:p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JOIN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brands </a:t>
            </a:r>
          </a:p>
          <a:p>
            <a:pPr algn="l">
              <a:buNone/>
            </a:pPr>
            <a:r>
              <a:rPr lang="en-GB" sz="3200" dirty="0">
                <a:solidFill>
                  <a:srgbClr val="44403C"/>
                </a:solidFill>
                <a:latin typeface="Menlo" panose="020B0609030804020204" pitchFamily="49" charset="0"/>
              </a:rPr>
              <a:t> 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ON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products.brand_id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brands.id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559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BF096-C44B-F21F-19DB-7F171AA09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201F-0E62-520A-1519-7E6630B6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5.1 </a:t>
            </a:r>
            <a:r>
              <a:rPr lang="en-GB" dirty="0" err="1"/>
              <a:t>Tabellen</a:t>
            </a:r>
            <a:r>
              <a:rPr lang="en-GB" dirty="0"/>
              <a:t> met </a:t>
            </a:r>
            <a:r>
              <a:rPr lang="en-GB" dirty="0" err="1"/>
              <a:t>n:m-relatie</a:t>
            </a:r>
            <a:r>
              <a:rPr lang="en-GB" dirty="0"/>
              <a:t> </a:t>
            </a:r>
            <a:r>
              <a:rPr lang="en-GB" dirty="0" err="1"/>
              <a:t>maken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5507D-D6B2-BFCB-B8CD-6FA09D213780}"/>
              </a:ext>
            </a:extLst>
          </p:cNvPr>
          <p:cNvSpPr txBox="1"/>
          <p:nvPr/>
        </p:nvSpPr>
        <p:spPr>
          <a:xfrm>
            <a:off x="335279" y="1132839"/>
            <a:ext cx="56140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CREATE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products (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id </a:t>
            </a:r>
            <a:r>
              <a:rPr lang="en-GB" sz="28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INTEGER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PRIMARY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KEY,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name TEXT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657CC-80DD-2E2D-9195-BC0495AB96F4}"/>
              </a:ext>
            </a:extLst>
          </p:cNvPr>
          <p:cNvSpPr txBox="1"/>
          <p:nvPr/>
        </p:nvSpPr>
        <p:spPr>
          <a:xfrm>
            <a:off x="5949314" y="1132839"/>
            <a:ext cx="64808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CREATE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product_color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(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28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product_id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INTEGER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28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color_id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INTEGER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FOREIGN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KEY(</a:t>
            </a:r>
            <a:r>
              <a:rPr lang="en-GB" sz="28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product_id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algn="l">
              <a:buNone/>
            </a:pP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    </a:t>
            </a: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REFERENCES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products(id),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FOREIGN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KEY(</a:t>
            </a:r>
            <a:r>
              <a:rPr lang="en-GB" sz="28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color_id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algn="l">
              <a:buNone/>
            </a:pP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    </a:t>
            </a: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REFERENCES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colors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(id)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3087B-CB7D-C822-56DB-BA06EA3DA6C4}"/>
              </a:ext>
            </a:extLst>
          </p:cNvPr>
          <p:cNvSpPr txBox="1"/>
          <p:nvPr/>
        </p:nvSpPr>
        <p:spPr>
          <a:xfrm>
            <a:off x="335280" y="3068955"/>
            <a:ext cx="56140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CREATE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colors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(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id </a:t>
            </a:r>
            <a:r>
              <a:rPr lang="en-GB" sz="2800" b="0" i="0" dirty="0">
                <a:solidFill>
                  <a:srgbClr val="5C2699"/>
                </a:solidFill>
                <a:effectLst/>
                <a:latin typeface="Menlo" panose="020B0609030804020204" pitchFamily="49" charset="0"/>
              </a:rPr>
              <a:t>INTEGER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8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PRIMARY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KEY,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name TEXT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);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73B230-0F0A-9FFA-3648-CD3D55B0A22D}"/>
              </a:ext>
            </a:extLst>
          </p:cNvPr>
          <p:cNvCxnSpPr>
            <a:cxnSpLocks/>
          </p:cNvCxnSpPr>
          <p:nvPr/>
        </p:nvCxnSpPr>
        <p:spPr>
          <a:xfrm>
            <a:off x="5949314" y="1117182"/>
            <a:ext cx="0" cy="3751998"/>
          </a:xfrm>
          <a:prstGeom prst="line">
            <a:avLst/>
          </a:prstGeom>
          <a:ln w="38100">
            <a:solidFill>
              <a:srgbClr val="1CB4F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1398-22B1-29D2-D3D9-A300B9DA8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2748-A5CE-8594-0D6C-453CC3DE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5.3 </a:t>
            </a:r>
            <a:r>
              <a:rPr lang="en-GB" dirty="0"/>
              <a:t>Query met </a:t>
            </a:r>
            <a:r>
              <a:rPr lang="en-GB" dirty="0" err="1"/>
              <a:t>n:m-relatie</a:t>
            </a:r>
            <a:r>
              <a:rPr lang="en-GB" dirty="0"/>
              <a:t> </a:t>
            </a:r>
            <a:r>
              <a:rPr lang="en-GB" dirty="0" err="1"/>
              <a:t>maken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E2BB4-3AFF-C5FD-84BF-3DF6BDD07048}"/>
              </a:ext>
            </a:extLst>
          </p:cNvPr>
          <p:cNvSpPr txBox="1"/>
          <p:nvPr/>
        </p:nvSpPr>
        <p:spPr>
          <a:xfrm>
            <a:off x="335280" y="1132839"/>
            <a:ext cx="115214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SELECT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colors.name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products.name</a:t>
            </a:r>
            <a:endParaRPr lang="en-GB" sz="3200" b="0" i="0" dirty="0">
              <a:solidFill>
                <a:srgbClr val="44403C"/>
              </a:solidFill>
              <a:effectLst/>
              <a:latin typeface="Menlo" panose="020B0609030804020204" pitchFamily="49" charset="0"/>
            </a:endParaRPr>
          </a:p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product_color</a:t>
            </a:r>
            <a:endParaRPr lang="en-GB" sz="3200" b="0" i="0" dirty="0">
              <a:solidFill>
                <a:srgbClr val="44403C"/>
              </a:solidFill>
              <a:effectLst/>
              <a:latin typeface="Menlo" panose="020B0609030804020204" pitchFamily="49" charset="0"/>
            </a:endParaRPr>
          </a:p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JOIN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colors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b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</a:b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ON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product_color.color_id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colors.id</a:t>
            </a:r>
            <a:endParaRPr lang="en-GB" sz="3200" b="0" i="0" dirty="0">
              <a:solidFill>
                <a:srgbClr val="44403C"/>
              </a:solidFill>
              <a:effectLst/>
              <a:latin typeface="Menlo" panose="020B0609030804020204" pitchFamily="49" charset="0"/>
            </a:endParaRPr>
          </a:p>
          <a:p>
            <a:pPr algn="l">
              <a:buNone/>
            </a:pP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JOIN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products </a:t>
            </a:r>
            <a:b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</a:b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3200" b="0" i="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ON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product_color.product_id</a:t>
            </a:r>
            <a:r>
              <a:rPr lang="en-GB" sz="32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3200" b="0" i="0" dirty="0" err="1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products.id</a:t>
            </a:r>
            <a:endParaRPr lang="en-GB" sz="3200" b="0" i="0" dirty="0">
              <a:solidFill>
                <a:srgbClr val="44403C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E1602-8A3B-B406-39D5-57155C2D1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A0EC-92C2-FCA4-FB66-EFACF2D8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5.4 </a:t>
            </a:r>
            <a:r>
              <a:rPr lang="en-GB" dirty="0"/>
              <a:t>JSON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C6567-518F-FE39-5119-34F865CFE345}"/>
              </a:ext>
            </a:extLst>
          </p:cNvPr>
          <p:cNvSpPr txBox="1"/>
          <p:nvPr/>
        </p:nvSpPr>
        <p:spPr>
          <a:xfrm>
            <a:off x="335279" y="1132839"/>
            <a:ext cx="1152143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{ </a:t>
            </a:r>
            <a:r>
              <a:rPr lang="en-GB" sz="2800" b="0" i="0" dirty="0">
                <a:solidFill>
                  <a:srgbClr val="836C28"/>
                </a:solidFill>
                <a:effectLst/>
                <a:latin typeface="Menlo" panose="020B0609030804020204" pitchFamily="49" charset="0"/>
              </a:rPr>
              <a:t>"products"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: [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  { </a:t>
            </a:r>
            <a:r>
              <a:rPr lang="en-GB" sz="2800" b="0" i="0" dirty="0">
                <a:solidFill>
                  <a:srgbClr val="836C28"/>
                </a:solidFill>
                <a:effectLst/>
                <a:latin typeface="Menlo" panose="020B0609030804020204" pitchFamily="49" charset="0"/>
              </a:rPr>
              <a:t>"id"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2800" b="0" i="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    </a:t>
            </a:r>
            <a:r>
              <a:rPr lang="en-GB" sz="2800" b="0" i="0" dirty="0">
                <a:solidFill>
                  <a:srgbClr val="836C28"/>
                </a:solidFill>
                <a:effectLst/>
                <a:latin typeface="Menlo" panose="020B0609030804020204" pitchFamily="49" charset="0"/>
              </a:rPr>
              <a:t>"name"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28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800" b="0" i="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Smurfin</a:t>
            </a:r>
            <a:r>
              <a:rPr lang="en-GB" sz="28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    </a:t>
            </a:r>
            <a:r>
              <a:rPr lang="en-GB" sz="2800" b="0" i="0" dirty="0">
                <a:solidFill>
                  <a:srgbClr val="836C28"/>
                </a:solidFill>
                <a:effectLst/>
                <a:latin typeface="Menlo" panose="020B0609030804020204" pitchFamily="49" charset="0"/>
              </a:rPr>
              <a:t>"merk"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28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"Smurf Mania"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    </a:t>
            </a:r>
            <a:r>
              <a:rPr lang="en-GB" sz="2800" b="0" i="0" dirty="0">
                <a:solidFill>
                  <a:srgbClr val="836C2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800" b="0" i="0" dirty="0" err="1">
                <a:solidFill>
                  <a:srgbClr val="836C28"/>
                </a:solidFill>
                <a:effectLst/>
                <a:latin typeface="Menlo" panose="020B0609030804020204" pitchFamily="49" charset="0"/>
              </a:rPr>
              <a:t>kleur</a:t>
            </a:r>
            <a:r>
              <a:rPr lang="en-GB" sz="2800" b="0" i="0" dirty="0">
                <a:solidFill>
                  <a:srgbClr val="836C2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: [</a:t>
            </a:r>
            <a:r>
              <a:rPr lang="en-GB" sz="28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800" b="0" i="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geel</a:t>
            </a:r>
            <a:r>
              <a:rPr lang="en-GB" sz="28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28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800" b="0" i="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blauw</a:t>
            </a:r>
            <a:r>
              <a:rPr lang="en-GB" sz="2800" b="0" i="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pPr algn="l">
              <a:buNone/>
            </a:pPr>
            <a:r>
              <a:rPr lang="en-GB" sz="2800" b="0" i="0" dirty="0">
                <a:solidFill>
                  <a:srgbClr val="44403C"/>
                </a:solidFill>
                <a:effectLst/>
                <a:latin typeface="Menlo" panose="020B0609030804020204" pitchFamily="49" charset="0"/>
              </a:rPr>
              <a:t>    },</a:t>
            </a:r>
            <a:endParaRPr lang="en-GB" sz="2800" dirty="0">
              <a:solidFill>
                <a:srgbClr val="44403C"/>
              </a:solidFill>
              <a:latin typeface="Menlo" panose="020B0609030804020204" pitchFamily="49" charset="0"/>
            </a:endParaRPr>
          </a:p>
          <a:p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    { </a:t>
            </a:r>
            <a:r>
              <a:rPr lang="en-GB" sz="2800" dirty="0">
                <a:solidFill>
                  <a:srgbClr val="836C28"/>
                </a:solidFill>
                <a:latin typeface="Menlo" panose="020B0609030804020204" pitchFamily="49" charset="0"/>
              </a:rPr>
              <a:t>"id"</a:t>
            </a: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: </a:t>
            </a:r>
            <a:r>
              <a:rPr lang="en-GB" sz="2800" dirty="0">
                <a:solidFill>
                  <a:srgbClr val="1C00CF"/>
                </a:solidFill>
                <a:latin typeface="Menlo" panose="020B0609030804020204" pitchFamily="49" charset="0"/>
              </a:rPr>
              <a:t>3</a:t>
            </a: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      </a:t>
            </a:r>
            <a:r>
              <a:rPr lang="en-GB" sz="2800" dirty="0">
                <a:solidFill>
                  <a:srgbClr val="836C28"/>
                </a:solidFill>
                <a:latin typeface="Menlo" panose="020B0609030804020204" pitchFamily="49" charset="0"/>
              </a:rPr>
              <a:t>"name"</a:t>
            </a: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: </a:t>
            </a:r>
            <a:r>
              <a:rPr lang="en-GB" sz="2800" dirty="0">
                <a:solidFill>
                  <a:srgbClr val="C41A16"/>
                </a:solidFill>
                <a:latin typeface="Menlo" panose="020B0609030804020204" pitchFamily="49" charset="0"/>
              </a:rPr>
              <a:t>"Grote </a:t>
            </a:r>
            <a:r>
              <a:rPr lang="en-GB" sz="2800" dirty="0" err="1">
                <a:solidFill>
                  <a:srgbClr val="C41A16"/>
                </a:solidFill>
                <a:latin typeface="Menlo" panose="020B0609030804020204" pitchFamily="49" charset="0"/>
              </a:rPr>
              <a:t>smurf</a:t>
            </a:r>
            <a:r>
              <a:rPr lang="en-GB" sz="2800" dirty="0">
                <a:solidFill>
                  <a:srgbClr val="C41A16"/>
                </a:solidFill>
                <a:latin typeface="Menlo" panose="020B0609030804020204" pitchFamily="49" charset="0"/>
              </a:rPr>
              <a:t>"</a:t>
            </a: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      </a:t>
            </a:r>
            <a:r>
              <a:rPr lang="en-GB" sz="2800" dirty="0">
                <a:solidFill>
                  <a:srgbClr val="836C28"/>
                </a:solidFill>
                <a:latin typeface="Menlo" panose="020B0609030804020204" pitchFamily="49" charset="0"/>
              </a:rPr>
              <a:t>"merk"</a:t>
            </a: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: </a:t>
            </a:r>
            <a:r>
              <a:rPr lang="en-GB" sz="2800" dirty="0">
                <a:solidFill>
                  <a:srgbClr val="C41A16"/>
                </a:solidFill>
                <a:latin typeface="Menlo" panose="020B0609030804020204" pitchFamily="49" charset="0"/>
              </a:rPr>
              <a:t>"Smurf Mania"</a:t>
            </a: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      </a:t>
            </a:r>
            <a:r>
              <a:rPr lang="en-GB" sz="2800" dirty="0">
                <a:solidFill>
                  <a:srgbClr val="836C28"/>
                </a:solidFill>
                <a:latin typeface="Menlo" panose="020B0609030804020204" pitchFamily="49" charset="0"/>
              </a:rPr>
              <a:t>"</a:t>
            </a:r>
            <a:r>
              <a:rPr lang="en-GB" sz="2800" dirty="0" err="1">
                <a:solidFill>
                  <a:srgbClr val="836C28"/>
                </a:solidFill>
                <a:latin typeface="Menlo" panose="020B0609030804020204" pitchFamily="49" charset="0"/>
              </a:rPr>
              <a:t>kleur</a:t>
            </a:r>
            <a:r>
              <a:rPr lang="en-GB" sz="2800" dirty="0">
                <a:solidFill>
                  <a:srgbClr val="836C28"/>
                </a:solidFill>
                <a:latin typeface="Menlo" panose="020B0609030804020204" pitchFamily="49" charset="0"/>
              </a:rPr>
              <a:t>"</a:t>
            </a: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: [</a:t>
            </a:r>
            <a:r>
              <a:rPr lang="en-GB" sz="2800" dirty="0">
                <a:solidFill>
                  <a:srgbClr val="C41A16"/>
                </a:solidFill>
                <a:latin typeface="Menlo" panose="020B0609030804020204" pitchFamily="49" charset="0"/>
              </a:rPr>
              <a:t>"rood"</a:t>
            </a: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, </a:t>
            </a:r>
            <a:r>
              <a:rPr lang="en-GB" sz="2800" dirty="0">
                <a:solidFill>
                  <a:srgbClr val="C41A16"/>
                </a:solidFill>
                <a:latin typeface="Menlo" panose="020B0609030804020204" pitchFamily="49" charset="0"/>
              </a:rPr>
              <a:t>"</a:t>
            </a:r>
            <a:r>
              <a:rPr lang="en-GB" sz="2800" dirty="0" err="1">
                <a:solidFill>
                  <a:srgbClr val="C41A16"/>
                </a:solidFill>
                <a:latin typeface="Menlo" panose="020B0609030804020204" pitchFamily="49" charset="0"/>
              </a:rPr>
              <a:t>blauw</a:t>
            </a:r>
            <a:r>
              <a:rPr lang="en-GB" sz="2800" dirty="0">
                <a:solidFill>
                  <a:srgbClr val="C41A16"/>
                </a:solidFill>
                <a:latin typeface="Menlo" panose="020B0609030804020204" pitchFamily="49" charset="0"/>
              </a:rPr>
              <a:t>"</a:t>
            </a:r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  ]</a:t>
            </a:r>
          </a:p>
          <a:p>
            <a:r>
              <a:rPr lang="en-GB" sz="2800" dirty="0">
                <a:solidFill>
                  <a:srgbClr val="44403C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683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551</Words>
  <Application>Microsoft Macintosh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Menlo</vt:lpstr>
      <vt:lpstr>Office Theme</vt:lpstr>
      <vt:lpstr>Webshop</vt:lpstr>
      <vt:lpstr>2.2. Uitleg: Architectuur</vt:lpstr>
      <vt:lpstr>3.1 Gegevens toevoegen</vt:lpstr>
      <vt:lpstr>3.3 Een tabel maken in SQL</vt:lpstr>
      <vt:lpstr>4.1 Tabellen met 1:n-relatie maken</vt:lpstr>
      <vt:lpstr>4.3 Query met 1:n-relatie maken</vt:lpstr>
      <vt:lpstr>5.1 Tabellen met n:m-relatie maken</vt:lpstr>
      <vt:lpstr>5.3 Query met n:m-relatie maken</vt:lpstr>
      <vt:lpstr>5.4 JSON</vt:lpstr>
      <vt:lpstr>6.3 Extra gegevens in een request</vt:lpstr>
      <vt:lpstr>7.2 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Sander van Geest</dc:creator>
  <cp:lastModifiedBy>Sander van Geest</cp:lastModifiedBy>
  <cp:revision>5</cp:revision>
  <dcterms:created xsi:type="dcterms:W3CDTF">2025-11-26T15:47:10Z</dcterms:created>
  <dcterms:modified xsi:type="dcterms:W3CDTF">2025-11-26T21:15:00Z</dcterms:modified>
</cp:coreProperties>
</file>