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6" r:id="rId7"/>
    <p:sldId id="272" r:id="rId8"/>
    <p:sldId id="268" r:id="rId9"/>
    <p:sldId id="269" r:id="rId10"/>
    <p:sldId id="270" r:id="rId11"/>
    <p:sldId id="271" r:id="rId12"/>
  </p:sldIdLst>
  <p:sldSz cx="12192000" cy="6858000"/>
  <p:notesSz cx="6858000" cy="9144000"/>
  <p:defaultTextStyle>
    <a:defPPr>
      <a:defRPr lang="en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1CB4F8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2143"/>
    <p:restoredTop sz="94649"/>
  </p:normalViewPr>
  <p:slideViewPr>
    <p:cSldViewPr>
      <p:cViewPr varScale="1">
        <p:scale>
          <a:sx n="155" d="100"/>
          <a:sy n="155" d="100"/>
        </p:scale>
        <p:origin x="224" y="88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360045" cy="360045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B44F7E4-20DD-1A95-375F-5A158B90AAC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89663A59-9EBC-23DA-2AF6-F39531542951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39E769-9CA7-7E9B-C173-47C80FF6655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A29949-62F8-F940-85AB-86D5399BF909}" type="datetimeFigureOut">
              <a:rPr lang="en-NL" smtClean="0"/>
              <a:t>26/11/2025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D8DDF46-0FD9-DEFE-5D32-94CFDD00F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13ACA5-9783-FDBB-B0B5-4D5F40160FA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95CDD-07AB-E74F-B8AD-8D53D56686C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54788800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20439FFA-85B8-4496-F15C-39916803B7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FE7C62B0-B53E-3C8F-A760-54F16441F6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82D2C10-20ED-1CC2-8D70-123A89085BED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A29949-62F8-F940-85AB-86D5399BF909}" type="datetimeFigureOut">
              <a:rPr lang="en-NL" smtClean="0"/>
              <a:t>26/11/2025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053CA-5A2D-C6B0-3FE3-175DAC8FE8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B11B019-F647-61D9-F78F-6F688A26FB6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95CDD-07AB-E74F-B8AD-8D53D56686C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22544710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56486F29-94F3-5715-EC6F-DAF9F183AD35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6A27018-7EB3-B708-9601-AF5E945FD5AB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E61275D-F921-349E-FA9B-C89F783630E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A29949-62F8-F940-85AB-86D5399BF909}" type="datetimeFigureOut">
              <a:rPr lang="en-NL" smtClean="0"/>
              <a:t>26/11/2025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08F193F8-3756-41D2-64E5-5C3DAB5507A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6E6A7A3-20C2-D027-DF33-B177D46CA42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95CDD-07AB-E74F-B8AD-8D53D56686C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186051744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22D09D3-3CC0-3E19-BFEB-122F31EFBE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E5A4253-A568-F161-E960-094639E29C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B6709C7-A760-62AD-1073-763EB9680A8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A29949-62F8-F940-85AB-86D5399BF909}" type="datetimeFigureOut">
              <a:rPr lang="en-NL" smtClean="0"/>
              <a:t>26/11/2025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0A6107F-87A8-B9F1-71F0-A00AB5080D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245D57C6-BDA2-3E05-4506-ECDEA2E3AE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95CDD-07AB-E74F-B8AD-8D53D56686C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92973998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60A4007-A182-8F46-01BE-A33127AE79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7EBC963-CC00-1C2C-4EB7-7913CEFE473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31223FE4-6D20-5C6B-4525-4B30E2F9026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A29949-62F8-F940-85AB-86D5399BF909}" type="datetimeFigureOut">
              <a:rPr lang="en-NL" smtClean="0"/>
              <a:t>26/11/2025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21C61BC-45EA-45F9-055A-61BD146EC1C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B2225AB-53EB-973C-30BE-F9C919CE52A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95CDD-07AB-E74F-B8AD-8D53D56686C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51664348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C9AA46-3D73-8469-DC68-578BC4AC172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F72456A-FBAD-B923-06FD-F23D80C7ED98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35280" y="1268730"/>
            <a:ext cx="5684520" cy="545274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4F4479F2-B56C-5A1E-F997-5FE3758CCCC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268730"/>
            <a:ext cx="5684520" cy="5452745"/>
          </a:xfrm>
        </p:spPr>
        <p:txBody>
          <a:bodyPr/>
          <a:lstStyle/>
          <a:p>
            <a:pPr lvl="0"/>
            <a:r>
              <a:rPr lang="en-GB" dirty="0"/>
              <a:t>Click to edit Master text styles</a:t>
            </a:r>
          </a:p>
          <a:p>
            <a:pPr lvl="1"/>
            <a:r>
              <a:rPr lang="en-GB" dirty="0"/>
              <a:t>Second level</a:t>
            </a:r>
          </a:p>
          <a:p>
            <a:pPr lvl="2"/>
            <a:r>
              <a:rPr lang="en-GB" dirty="0"/>
              <a:t>Third level</a:t>
            </a:r>
          </a:p>
          <a:p>
            <a:pPr lvl="3"/>
            <a:r>
              <a:rPr lang="en-GB" dirty="0"/>
              <a:t>Fourth level</a:t>
            </a:r>
          </a:p>
          <a:p>
            <a:pPr lvl="4"/>
            <a:r>
              <a:rPr lang="en-GB" dirty="0"/>
              <a:t>Fifth level</a:t>
            </a:r>
            <a:endParaRPr lang="en-NL" dirty="0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53FF55E5-DDB7-4EBC-2C7F-86E98F133573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A29949-62F8-F940-85AB-86D5399BF909}" type="datetimeFigureOut">
              <a:rPr lang="en-NL" smtClean="0"/>
              <a:t>26/11/2025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F2172564-508D-1C7A-D381-91A2355007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02F115-75FE-0DDC-55F2-FB1C251C653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95CDD-07AB-E74F-B8AD-8D53D56686C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7304047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C07A85-44CF-FA1B-67DD-56978D1AEE5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EF20510-3934-A5EF-8638-7EFFD3A7CF8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725DC3C-49D5-E894-A334-E370D065938F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73010490-C12E-7232-D335-6C48E55F72FD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0F11767-8499-0BDB-7947-17F4EF6AC71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80FC3175-31F1-2983-C51B-0F42AED1B39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A29949-62F8-F940-85AB-86D5399BF909}" type="datetimeFigureOut">
              <a:rPr lang="en-NL" smtClean="0"/>
              <a:t>26/11/2025</a:t>
            </a:fld>
            <a:endParaRPr lang="en-NL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2DDACD9A-5DF5-3086-7204-B2CCEAEDFA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E7BDBA2-A0CC-E230-1C22-2E98D5C127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95CDD-07AB-E74F-B8AD-8D53D56686C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76809054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1206EE2-65CB-E2A8-B777-014527486D3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437C9919-CEB0-7473-420B-059C89C7BC8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A29949-62F8-F940-85AB-86D5399BF909}" type="datetimeFigureOut">
              <a:rPr lang="en-NL" smtClean="0"/>
              <a:t>26/11/2025</a:t>
            </a:fld>
            <a:endParaRPr lang="en-NL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4F4B1B87-8F4A-5E1D-89DB-16491A283A2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7E222E63-C509-B627-F537-8FAA67852D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95CDD-07AB-E74F-B8AD-8D53D56686C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49084127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F75BB0D-A5F1-13D8-2068-8B8F7BFEF76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A29949-62F8-F940-85AB-86D5399BF909}" type="datetimeFigureOut">
              <a:rPr lang="en-NL" smtClean="0"/>
              <a:t>26/11/2025</a:t>
            </a:fld>
            <a:endParaRPr lang="en-NL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35796D29-9E10-ED91-5EA1-1DB7A0432D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56BAA98-10F9-3E9F-C1F8-9BB348F5E95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95CDD-07AB-E74F-B8AD-8D53D56686C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8346351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2B67BE-8057-59CA-4B09-3687803843B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C2094B-55F7-FD6E-13AB-3B6DB1844FE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E122306D-AC95-01A5-BA1B-D2CCF51BBCDD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CDE287C8-07CD-22DA-2A50-399494B87117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A29949-62F8-F940-85AB-86D5399BF909}" type="datetimeFigureOut">
              <a:rPr lang="en-NL" smtClean="0"/>
              <a:t>26/11/2025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32389ADE-C46D-FB53-0D12-C7196F65B4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0DB3DA9-D4B4-2776-C2E6-5DE504253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95CDD-07AB-E74F-B8AD-8D53D56686C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8880844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D38421-5293-9917-D0F6-AA7EE2941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NL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0E2E5DA9-A422-290F-32C8-D1B18B7E6DD4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L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11C39F0-096C-528C-0994-76FC1FCFE4F5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DCD1E5E-8579-584B-E0DC-30AAF9AC96FA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DAA29949-62F8-F940-85AB-86D5399BF909}" type="datetimeFigureOut">
              <a:rPr lang="en-NL" smtClean="0"/>
              <a:t>26/11/2025</a:t>
            </a:fld>
            <a:endParaRPr lang="en-NL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0981AA1-DD21-72A2-9EB1-3A34066B377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en-NL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54CEAEE7-397A-1146-8DD3-3BFE38D9B92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3695CDD-07AB-E74F-B8AD-8D53D56686C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34829559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340F9D4-285E-E077-E180-11268DE105B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5280" y="229234"/>
            <a:ext cx="11521440" cy="903605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 dirty="0"/>
              <a:t>Click to edit Master title style</a:t>
            </a:r>
            <a:endParaRPr lang="en-NL" dirty="0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CABA07-8DD9-7B13-9EE6-F5CB77C676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335280" y="1268730"/>
            <a:ext cx="11521440" cy="545274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NL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FF72A94-0DDE-1848-9DD2-F6E27004DEB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DAA29949-62F8-F940-85AB-86D5399BF909}" type="datetimeFigureOut">
              <a:rPr lang="en-NL" smtClean="0"/>
              <a:t>26/11/2025</a:t>
            </a:fld>
            <a:endParaRPr lang="en-NL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E46659A-8CC3-962B-16BE-4DC760B794A9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L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D9FF4790-B41A-4C62-0031-6CAD2E3A52B8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C3695CDD-07AB-E74F-B8AD-8D53D56686CB}" type="slidenum">
              <a:rPr lang="en-NL" smtClean="0"/>
              <a:t>‹#›</a:t>
            </a:fld>
            <a:endParaRPr lang="en-NL"/>
          </a:p>
        </p:txBody>
      </p:sp>
    </p:spTree>
    <p:extLst>
      <p:ext uri="{BB962C8B-B14F-4D97-AF65-F5344CB8AC3E}">
        <p14:creationId xmlns:p14="http://schemas.microsoft.com/office/powerpoint/2010/main" val="8396310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rgbClr val="1CB4F8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https://stanislas.informatica.nu/webshop" TargetMode="External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Plaatje van webshop.">
            <a:extLst>
              <a:ext uri="{FF2B5EF4-FFF2-40B4-BE49-F238E27FC236}">
                <a16:creationId xmlns:a16="http://schemas.microsoft.com/office/drawing/2014/main" id="{36B516E4-9EBA-D433-2B4D-174315F7D8AE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5132" r="19006" b="34250"/>
          <a:stretch>
            <a:fillRect/>
          </a:stretch>
        </p:blipFill>
        <p:spPr bwMode="auto">
          <a:xfrm>
            <a:off x="1595437" y="2918685"/>
            <a:ext cx="9001125" cy="66310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5E222003-7748-5D0D-9EC2-6A3D6292A097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492052" y="188595"/>
            <a:ext cx="9144000" cy="2387600"/>
          </a:xfrm>
        </p:spPr>
        <p:txBody>
          <a:bodyPr/>
          <a:lstStyle/>
          <a:p>
            <a:r>
              <a:rPr lang="en-NL" dirty="0"/>
              <a:t>Webshop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4FDA8B09-7E9D-51A8-AD89-00926248ACB5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3999" y="2576195"/>
            <a:ext cx="9144000" cy="492760"/>
          </a:xfrm>
        </p:spPr>
        <p:txBody>
          <a:bodyPr/>
          <a:lstStyle/>
          <a:p>
            <a:r>
              <a:rPr lang="en-NL" dirty="0">
                <a:solidFill>
                  <a:srgbClr val="1CB4F8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https://stanislas.informatica.nu/webshop</a:t>
            </a:r>
            <a:endParaRPr lang="en-NL" dirty="0">
              <a:solidFill>
                <a:srgbClr val="1CB4F8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9546811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8F7F24-FF9A-2B13-D960-09BA2493506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3E5463F-C8B2-6A6A-A7C2-40FB39F40AA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6.3 </a:t>
            </a:r>
            <a:r>
              <a:rPr lang="en-GB" dirty="0"/>
              <a:t>Extra </a:t>
            </a:r>
            <a:r>
              <a:rPr lang="en-GB" dirty="0" err="1"/>
              <a:t>gegevens</a:t>
            </a:r>
            <a:r>
              <a:rPr lang="en-GB" dirty="0"/>
              <a:t> in </a:t>
            </a:r>
            <a:r>
              <a:rPr lang="en-GB" dirty="0" err="1"/>
              <a:t>een</a:t>
            </a:r>
            <a:r>
              <a:rPr lang="en-GB" dirty="0"/>
              <a:t> request</a:t>
            </a:r>
            <a:endParaRPr lang="en-NL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5E7E869-F7DC-7195-8688-67D50CADB5B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marL="0" indent="0">
              <a:buNone/>
            </a:pPr>
            <a:r>
              <a:rPr lang="en-GB" b="1" dirty="0"/>
              <a:t>Path parameters</a:t>
            </a:r>
          </a:p>
          <a:p>
            <a:r>
              <a:rPr lang="en-GB" dirty="0" err="1"/>
              <a:t>Geschikt</a:t>
            </a:r>
            <a:r>
              <a:rPr lang="en-GB" dirty="0"/>
              <a:t> in request </a:t>
            </a:r>
            <a:r>
              <a:rPr lang="en-GB" dirty="0" err="1"/>
              <a:t>voor</a:t>
            </a:r>
            <a:r>
              <a:rPr lang="en-GB" dirty="0"/>
              <a:t> </a:t>
            </a:r>
            <a:r>
              <a:rPr lang="en-GB" dirty="0" err="1"/>
              <a:t>specifiek</a:t>
            </a:r>
            <a:r>
              <a:rPr lang="en-GB" dirty="0"/>
              <a:t> item.</a:t>
            </a:r>
          </a:p>
          <a:p>
            <a:r>
              <a:rPr lang="en-GB" dirty="0">
                <a:effectLst/>
              </a:rPr>
              <a:t>https://</a:t>
            </a:r>
            <a:r>
              <a:rPr lang="en-GB" dirty="0" err="1">
                <a:effectLst/>
              </a:rPr>
              <a:t>mijn.site.nl</a:t>
            </a:r>
            <a:r>
              <a:rPr lang="en-GB" dirty="0"/>
              <a:t>/</a:t>
            </a:r>
            <a:r>
              <a:rPr lang="en-GB" dirty="0" err="1"/>
              <a:t>leerlingen</a:t>
            </a:r>
            <a:r>
              <a:rPr lang="en-GB" dirty="0"/>
              <a:t>/42</a:t>
            </a:r>
            <a:r>
              <a:rPr lang="en-GB" dirty="0">
                <a:effectLst/>
              </a:rPr>
              <a:t> → </a:t>
            </a:r>
            <a:r>
              <a:rPr lang="en-GB" dirty="0" err="1">
                <a:effectLst/>
              </a:rPr>
              <a:t>vraag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leerling</a:t>
            </a:r>
            <a:r>
              <a:rPr lang="en-GB" dirty="0">
                <a:effectLst/>
              </a:rPr>
              <a:t> met ID 42 op</a:t>
            </a: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Query parameters</a:t>
            </a:r>
          </a:p>
          <a:p>
            <a:r>
              <a:rPr lang="en-GB" dirty="0" err="1"/>
              <a:t>Geschikt</a:t>
            </a:r>
            <a:r>
              <a:rPr lang="en-GB" dirty="0"/>
              <a:t> </a:t>
            </a:r>
            <a:r>
              <a:rPr lang="en-GB" dirty="0" err="1"/>
              <a:t>voor</a:t>
            </a:r>
            <a:r>
              <a:rPr lang="en-GB" dirty="0"/>
              <a:t> request met </a:t>
            </a:r>
            <a:r>
              <a:rPr lang="en-GB" dirty="0" err="1"/>
              <a:t>filteren</a:t>
            </a:r>
            <a:r>
              <a:rPr lang="en-GB" dirty="0"/>
              <a:t>, </a:t>
            </a:r>
            <a:r>
              <a:rPr lang="en-GB" dirty="0" err="1"/>
              <a:t>zoeken</a:t>
            </a:r>
            <a:r>
              <a:rPr lang="en-GB" dirty="0"/>
              <a:t>, </a:t>
            </a:r>
            <a:r>
              <a:rPr lang="en-GB" dirty="0" err="1"/>
              <a:t>sorteren</a:t>
            </a:r>
            <a:r>
              <a:rPr lang="en-GB" dirty="0"/>
              <a:t> of </a:t>
            </a:r>
            <a:r>
              <a:rPr lang="en-GB" dirty="0" err="1"/>
              <a:t>pagineren</a:t>
            </a:r>
            <a:r>
              <a:rPr lang="en-GB" dirty="0"/>
              <a:t>.</a:t>
            </a:r>
            <a:endParaRPr lang="en-GB" b="1" dirty="0"/>
          </a:p>
          <a:p>
            <a:r>
              <a:rPr lang="en-GB" dirty="0">
                <a:effectLst/>
              </a:rPr>
              <a:t>https://</a:t>
            </a:r>
            <a:r>
              <a:rPr lang="en-GB" dirty="0" err="1">
                <a:effectLst/>
              </a:rPr>
              <a:t>mijn.site.nl</a:t>
            </a:r>
            <a:r>
              <a:rPr lang="en-GB" dirty="0"/>
              <a:t>/</a:t>
            </a:r>
            <a:r>
              <a:rPr lang="en-GB" dirty="0" err="1"/>
              <a:t>producten?categorie</a:t>
            </a:r>
            <a:r>
              <a:rPr lang="en-GB" dirty="0"/>
              <a:t>=</a:t>
            </a:r>
            <a:r>
              <a:rPr lang="en-GB" dirty="0" err="1"/>
              <a:t>boeken,tijdschriften&amp;sort</a:t>
            </a:r>
            <a:r>
              <a:rPr lang="en-GB" dirty="0"/>
              <a:t>=</a:t>
            </a:r>
            <a:r>
              <a:rPr lang="en-GB" dirty="0" err="1"/>
              <a:t>prijs</a:t>
            </a:r>
            <a:endParaRPr lang="en-GB" dirty="0">
              <a:effectLst/>
            </a:endParaRPr>
          </a:p>
          <a:p>
            <a:pPr marL="0" indent="0">
              <a:buNone/>
            </a:pPr>
            <a:endParaRPr lang="en-GB" b="1" dirty="0"/>
          </a:p>
          <a:p>
            <a:pPr marL="0" indent="0">
              <a:buNone/>
            </a:pPr>
            <a:r>
              <a:rPr lang="en-GB" b="1" dirty="0"/>
              <a:t>Body</a:t>
            </a:r>
          </a:p>
          <a:p>
            <a:r>
              <a:rPr lang="en-GB" dirty="0" err="1">
                <a:effectLst/>
              </a:rPr>
              <a:t>Geschikt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voor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aanmaken</a:t>
            </a:r>
            <a:r>
              <a:rPr lang="en-GB" dirty="0">
                <a:effectLst/>
              </a:rPr>
              <a:t> of </a:t>
            </a:r>
            <a:r>
              <a:rPr lang="en-GB" dirty="0" err="1">
                <a:effectLst/>
              </a:rPr>
              <a:t>bijwerken</a:t>
            </a:r>
            <a:r>
              <a:rPr lang="en-GB" dirty="0">
                <a:effectLst/>
              </a:rPr>
              <a:t> van </a:t>
            </a:r>
            <a:r>
              <a:rPr lang="en-GB" dirty="0" err="1">
                <a:effectLst/>
              </a:rPr>
              <a:t>gegevens</a:t>
            </a:r>
            <a:endParaRPr lang="en-GB" dirty="0">
              <a:effectLst/>
            </a:endParaRPr>
          </a:p>
          <a:p>
            <a:r>
              <a:rPr lang="en-GB" dirty="0">
                <a:effectLst/>
              </a:rPr>
              <a:t>De data </a:t>
            </a:r>
            <a:r>
              <a:rPr lang="en-GB" dirty="0" err="1">
                <a:effectLst/>
              </a:rPr>
              <a:t>staat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niet</a:t>
            </a:r>
            <a:r>
              <a:rPr lang="en-GB" dirty="0">
                <a:effectLst/>
              </a:rPr>
              <a:t> in de link, </a:t>
            </a:r>
            <a:br>
              <a:rPr lang="en-GB" dirty="0">
                <a:effectLst/>
              </a:rPr>
            </a:br>
            <a:r>
              <a:rPr lang="en-GB" dirty="0">
                <a:effectLst/>
              </a:rPr>
              <a:t>maar </a:t>
            </a:r>
            <a:r>
              <a:rPr lang="en-GB" dirty="0" err="1">
                <a:effectLst/>
              </a:rPr>
              <a:t>wordt</a:t>
            </a:r>
            <a:r>
              <a:rPr lang="en-GB" dirty="0">
                <a:effectLst/>
              </a:rPr>
              <a:t> </a:t>
            </a:r>
            <a:r>
              <a:rPr lang="en-GB" dirty="0" err="1">
                <a:effectLst/>
              </a:rPr>
              <a:t>meegestuurd</a:t>
            </a:r>
            <a:r>
              <a:rPr lang="en-GB" dirty="0">
                <a:effectLst/>
              </a:rPr>
              <a:t> in de </a:t>
            </a:r>
            <a:r>
              <a:rPr lang="en-GB" dirty="0" err="1">
                <a:effectLst/>
              </a:rPr>
              <a:t>inhoud</a:t>
            </a:r>
            <a:r>
              <a:rPr lang="en-GB" dirty="0">
                <a:effectLst/>
              </a:rPr>
              <a:t> van de request.</a:t>
            </a:r>
            <a:br>
              <a:rPr lang="en-GB" dirty="0"/>
            </a:br>
            <a:endParaRPr lang="en-GB" b="1" dirty="0"/>
          </a:p>
        </p:txBody>
      </p:sp>
    </p:spTree>
    <p:extLst>
      <p:ext uri="{BB962C8B-B14F-4D97-AF65-F5344CB8AC3E}">
        <p14:creationId xmlns:p14="http://schemas.microsoft.com/office/powerpoint/2010/main" val="31151302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40D2058-E0FE-B5A3-DF14-E30B8D69225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1B0B4D8-D01C-B9E5-F6BD-F455F6994B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NL" dirty="0"/>
              <a:t>7.2 DOM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0D40AE7-7BAA-1C25-719D-5C41A66DFBA1}"/>
              </a:ext>
            </a:extLst>
          </p:cNvPr>
          <p:cNvSpPr txBox="1"/>
          <p:nvPr/>
        </p:nvSpPr>
        <p:spPr>
          <a:xfrm>
            <a:off x="695325" y="2598003"/>
            <a:ext cx="115214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element = </a:t>
            </a:r>
            <a:r>
              <a:rPr lang="en-GB" sz="2400" b="0" i="0" dirty="0" err="1">
                <a:solidFill>
                  <a:srgbClr val="5C2699"/>
                </a:solidFill>
                <a:effectLst/>
                <a:latin typeface="Menlo" panose="020B0609030804020204" pitchFamily="49" charset="0"/>
              </a:rPr>
              <a:t>document</a:t>
            </a:r>
            <a:r>
              <a:rPr lang="en-GB" sz="24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.getElementById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GB" sz="2400" b="0" i="0" dirty="0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GB" sz="2400" b="0" i="0" dirty="0" err="1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mijn-lijst</a:t>
            </a:r>
            <a:r>
              <a:rPr lang="en-GB" sz="2400" b="0" i="0" dirty="0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);</a:t>
            </a:r>
          </a:p>
          <a:p>
            <a:pPr algn="l">
              <a:buNone/>
            </a:pPr>
            <a:r>
              <a:rPr lang="en-GB" sz="24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anotherElement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= </a:t>
            </a:r>
            <a:r>
              <a:rPr lang="en-GB" sz="2400" b="0" i="0" dirty="0" err="1">
                <a:solidFill>
                  <a:srgbClr val="5C2699"/>
                </a:solidFill>
                <a:effectLst/>
                <a:latin typeface="Menlo" panose="020B0609030804020204" pitchFamily="49" charset="0"/>
              </a:rPr>
              <a:t>document</a:t>
            </a:r>
            <a:r>
              <a:rPr lang="en-GB" sz="24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.querySelector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GB" sz="2400" b="0" i="0" dirty="0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".knop"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);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B9F92DE-5D44-9634-1212-9A77B9E61020}"/>
              </a:ext>
            </a:extLst>
          </p:cNvPr>
          <p:cNvSpPr txBox="1"/>
          <p:nvPr/>
        </p:nvSpPr>
        <p:spPr>
          <a:xfrm>
            <a:off x="695325" y="3900793"/>
            <a:ext cx="11521440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parent = </a:t>
            </a:r>
            <a:r>
              <a:rPr lang="en-GB" sz="2400" b="0" i="0" dirty="0" err="1">
                <a:solidFill>
                  <a:srgbClr val="5C2699"/>
                </a:solidFill>
                <a:effectLst/>
                <a:latin typeface="Menlo" panose="020B0609030804020204" pitchFamily="49" charset="0"/>
              </a:rPr>
              <a:t>document</a:t>
            </a:r>
            <a:r>
              <a:rPr lang="en-GB" sz="24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.getElementById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GB" sz="2400" b="0" i="0" dirty="0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GB" sz="2400" b="0" i="0" dirty="0" err="1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mijn-lijst</a:t>
            </a:r>
            <a:r>
              <a:rPr lang="en-GB" sz="2400" b="0" i="0" dirty="0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);</a:t>
            </a:r>
          </a:p>
          <a:p>
            <a:pPr algn="l">
              <a:buNone/>
            </a:pPr>
            <a:r>
              <a:rPr lang="en-GB" sz="24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let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24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newChild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= </a:t>
            </a:r>
            <a:r>
              <a:rPr lang="en-GB" sz="2400" b="0" i="0" dirty="0" err="1">
                <a:solidFill>
                  <a:srgbClr val="5C2699"/>
                </a:solidFill>
                <a:effectLst/>
                <a:latin typeface="Menlo" panose="020B0609030804020204" pitchFamily="49" charset="0"/>
              </a:rPr>
              <a:t>document</a:t>
            </a:r>
            <a:r>
              <a:rPr lang="en-GB" sz="24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.createElement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GB" sz="2400" b="0" i="0" dirty="0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"li"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);</a:t>
            </a:r>
          </a:p>
          <a:p>
            <a:pPr algn="l">
              <a:buNone/>
            </a:pPr>
            <a:r>
              <a:rPr lang="en-GB" sz="24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newChild.textContent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= </a:t>
            </a:r>
            <a:r>
              <a:rPr lang="en-GB" sz="2400" b="0" i="0" dirty="0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"Hallo!"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;</a:t>
            </a:r>
          </a:p>
          <a:p>
            <a:pPr algn="l">
              <a:buNone/>
            </a:pPr>
            <a:r>
              <a:rPr lang="en-GB" sz="24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parent.appendChild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GB" sz="24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newChild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);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0BC7F91-09FA-CE24-221C-BFE706E401D9}"/>
              </a:ext>
            </a:extLst>
          </p:cNvPr>
          <p:cNvSpPr txBox="1"/>
          <p:nvPr/>
        </p:nvSpPr>
        <p:spPr>
          <a:xfrm>
            <a:off x="695325" y="5949315"/>
            <a:ext cx="11521440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24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let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knop = </a:t>
            </a:r>
            <a:r>
              <a:rPr lang="en-GB" sz="2400" b="0" i="0" dirty="0" err="1">
                <a:solidFill>
                  <a:srgbClr val="5C2699"/>
                </a:solidFill>
                <a:effectLst/>
                <a:latin typeface="Menlo" panose="020B0609030804020204" pitchFamily="49" charset="0"/>
              </a:rPr>
              <a:t>document</a:t>
            </a:r>
            <a:r>
              <a:rPr lang="en-GB" sz="24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.querySelector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(</a:t>
            </a:r>
            <a:r>
              <a:rPr lang="en-GB" sz="2400" b="0" i="0" dirty="0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".knop"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);</a:t>
            </a:r>
          </a:p>
          <a:p>
            <a:pPr algn="l">
              <a:buNone/>
            </a:pPr>
            <a:r>
              <a:rPr lang="en-GB" sz="24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knop.textContent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= </a:t>
            </a:r>
            <a:r>
              <a:rPr lang="en-GB" sz="2400" b="0" i="0" dirty="0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GB" sz="2400" b="0" i="0" dirty="0" err="1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Klik</a:t>
            </a:r>
            <a:r>
              <a:rPr lang="en-GB" sz="2400" b="0" i="0" dirty="0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2400" b="0" i="0" dirty="0" err="1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hier</a:t>
            </a:r>
            <a:r>
              <a:rPr lang="en-GB" sz="2400" b="0" i="0" dirty="0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!"</a:t>
            </a:r>
            <a:r>
              <a:rPr lang="en-GB" sz="24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;</a:t>
            </a:r>
          </a:p>
        </p:txBody>
      </p:sp>
      <p:sp>
        <p:nvSpPr>
          <p:cNvPr id="12" name="Content Placeholder 2">
            <a:extLst>
              <a:ext uri="{FF2B5EF4-FFF2-40B4-BE49-F238E27FC236}">
                <a16:creationId xmlns:a16="http://schemas.microsoft.com/office/drawing/2014/main" id="{D862EF2A-E115-1ED9-5361-6FC7D27C48E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35280" y="1132839"/>
            <a:ext cx="11521440" cy="47886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en-GB" b="1" dirty="0"/>
              <a:t>DOM (Document Object Model)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7484303-C4C7-C66B-1A6B-A80E08A3AD15}"/>
              </a:ext>
            </a:extLst>
          </p:cNvPr>
          <p:cNvSpPr txBox="1"/>
          <p:nvPr/>
        </p:nvSpPr>
        <p:spPr>
          <a:xfrm>
            <a:off x="335280" y="2129301"/>
            <a:ext cx="115214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 err="1"/>
              <a:t>Objecten</a:t>
            </a:r>
            <a:r>
              <a:rPr lang="en-GB" sz="2800" b="1" dirty="0"/>
              <a:t> </a:t>
            </a:r>
            <a:r>
              <a:rPr lang="en-GB" sz="2800" b="1" dirty="0" err="1"/>
              <a:t>zoeken</a:t>
            </a:r>
            <a:endParaRPr lang="en-GB" sz="2800" b="1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B4BA7EC2-3331-2C2F-B6E2-F0E5D9D5CCD3}"/>
              </a:ext>
            </a:extLst>
          </p:cNvPr>
          <p:cNvSpPr txBox="1"/>
          <p:nvPr/>
        </p:nvSpPr>
        <p:spPr>
          <a:xfrm>
            <a:off x="335280" y="3463898"/>
            <a:ext cx="115214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 err="1"/>
              <a:t>Objecten</a:t>
            </a:r>
            <a:r>
              <a:rPr lang="en-GB" sz="2800" b="1" dirty="0"/>
              <a:t> </a:t>
            </a:r>
            <a:r>
              <a:rPr lang="en-GB" sz="2800" b="1" dirty="0" err="1"/>
              <a:t>toevoegen</a:t>
            </a:r>
            <a:endParaRPr lang="en-GB" sz="2800" b="1" dirty="0"/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44F6D406-BC40-1B2E-B2EC-7C750597F74E}"/>
              </a:ext>
            </a:extLst>
          </p:cNvPr>
          <p:cNvSpPr txBox="1"/>
          <p:nvPr/>
        </p:nvSpPr>
        <p:spPr>
          <a:xfrm>
            <a:off x="335280" y="5589270"/>
            <a:ext cx="115214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GB" sz="2800" b="1" dirty="0" err="1"/>
              <a:t>Objecten</a:t>
            </a:r>
            <a:r>
              <a:rPr lang="en-GB" sz="2800" b="1" dirty="0"/>
              <a:t> </a:t>
            </a:r>
            <a:r>
              <a:rPr lang="en-GB" sz="2800" b="1" dirty="0" err="1"/>
              <a:t>wijzigen</a:t>
            </a:r>
            <a:endParaRPr lang="en-GB" sz="2800" b="1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5D1AC89-D8FC-88C0-88A8-83B2C49AC608}"/>
              </a:ext>
            </a:extLst>
          </p:cNvPr>
          <p:cNvSpPr txBox="1"/>
          <p:nvPr/>
        </p:nvSpPr>
        <p:spPr>
          <a:xfrm>
            <a:off x="695325" y="1465600"/>
            <a:ext cx="1152144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indent="0">
              <a:buNone/>
            </a:pPr>
            <a:r>
              <a:rPr lang="en-GB" sz="2800" dirty="0" err="1"/>
              <a:t>boomstructuur</a:t>
            </a:r>
            <a:r>
              <a:rPr lang="en-GB" sz="2800" dirty="0"/>
              <a:t> die je browser </a:t>
            </a:r>
            <a:r>
              <a:rPr lang="en-GB" sz="2800" dirty="0" err="1"/>
              <a:t>maakt</a:t>
            </a:r>
            <a:r>
              <a:rPr lang="en-GB" sz="2800" dirty="0"/>
              <a:t> van </a:t>
            </a:r>
            <a:r>
              <a:rPr lang="en-GB" sz="2800" dirty="0" err="1"/>
              <a:t>een</a:t>
            </a:r>
            <a:r>
              <a:rPr lang="en-GB" sz="2800" dirty="0"/>
              <a:t> HTML-</a:t>
            </a:r>
            <a:r>
              <a:rPr lang="en-GB" sz="2800" dirty="0" err="1"/>
              <a:t>pagina</a:t>
            </a:r>
            <a:endParaRPr lang="en-GB" sz="2800" dirty="0"/>
          </a:p>
        </p:txBody>
      </p:sp>
    </p:spTree>
    <p:extLst>
      <p:ext uri="{BB962C8B-B14F-4D97-AF65-F5344CB8AC3E}">
        <p14:creationId xmlns:p14="http://schemas.microsoft.com/office/powerpoint/2010/main" val="20399884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1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1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build="p"/>
      <p:bldP spid="14" grpId="0"/>
      <p:bldP spid="18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B5F326F8-BCFC-A034-F857-E0C059E69FE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Content Placeholder 4" descr="A diagram of a software application&#10;&#10;AI-generated content may be incorrect.">
            <a:extLst>
              <a:ext uri="{FF2B5EF4-FFF2-40B4-BE49-F238E27FC236}">
                <a16:creationId xmlns:a16="http://schemas.microsoft.com/office/drawing/2014/main" id="{679C7FB4-9F52-A537-670A-1F2BE4E6FE17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35280" y="827520"/>
            <a:ext cx="11161395" cy="6546007"/>
          </a:xfr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E0D8F70-08F4-44F0-E329-F1297FBBC91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2.2. </a:t>
            </a:r>
            <a:r>
              <a:rPr lang="en-GB" dirty="0" err="1"/>
              <a:t>Uitleg</a:t>
            </a:r>
            <a:r>
              <a:rPr lang="en-GB" dirty="0"/>
              <a:t>: </a:t>
            </a:r>
            <a:r>
              <a:rPr lang="en-GB" dirty="0" err="1"/>
              <a:t>Architectuur</a:t>
            </a:r>
            <a:endParaRPr lang="en-NL" dirty="0"/>
          </a:p>
        </p:txBody>
      </p:sp>
    </p:spTree>
    <p:extLst>
      <p:ext uri="{BB962C8B-B14F-4D97-AF65-F5344CB8AC3E}">
        <p14:creationId xmlns:p14="http://schemas.microsoft.com/office/powerpoint/2010/main" val="17300306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A7DD355-B7B2-CB68-67A1-EAB7F5759E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3.1 </a:t>
            </a:r>
            <a:r>
              <a:rPr lang="en-GB" dirty="0" err="1"/>
              <a:t>Gegevens</a:t>
            </a:r>
            <a:r>
              <a:rPr lang="en-GB" dirty="0"/>
              <a:t> </a:t>
            </a:r>
            <a:r>
              <a:rPr lang="en-GB" dirty="0" err="1"/>
              <a:t>toevoegen</a:t>
            </a:r>
            <a:endParaRPr lang="en-N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058BD4CC-377C-7156-91A3-100B67611AAC}"/>
              </a:ext>
            </a:extLst>
          </p:cNvPr>
          <p:cNvSpPr txBox="1"/>
          <p:nvPr/>
        </p:nvSpPr>
        <p:spPr>
          <a:xfrm>
            <a:off x="335281" y="1292859"/>
            <a:ext cx="11521440" cy="26343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NL" sz="3200" kern="0" dirty="0">
                <a:solidFill>
                  <a:srgbClr val="AA0D91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INSERT</a:t>
            </a:r>
            <a:r>
              <a:rPr lang="en-NL" sz="3200" kern="0" dirty="0">
                <a:solidFill>
                  <a:srgbClr val="44403C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NL" sz="3200" kern="0" dirty="0">
                <a:solidFill>
                  <a:srgbClr val="AA0D91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INTO</a:t>
            </a:r>
            <a:r>
              <a:rPr lang="en-NL" sz="3200" kern="0" dirty="0">
                <a:solidFill>
                  <a:srgbClr val="44403C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products (id, name, price) </a:t>
            </a:r>
          </a:p>
          <a:p>
            <a:pPr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NL" sz="3200" kern="0" dirty="0">
                <a:solidFill>
                  <a:srgbClr val="AA0D91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VALUES</a:t>
            </a:r>
            <a:endParaRPr lang="en-NL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NL" sz="3200" kern="0" dirty="0">
                <a:solidFill>
                  <a:srgbClr val="44403C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NL" sz="3200" kern="0" dirty="0">
                <a:solidFill>
                  <a:srgbClr val="1C00CF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NL" sz="3200" kern="0" dirty="0">
                <a:solidFill>
                  <a:srgbClr val="44403C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NL" sz="3200" kern="0" dirty="0">
                <a:solidFill>
                  <a:srgbClr val="C41A16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'Muzieksmurf'</a:t>
            </a:r>
            <a:r>
              <a:rPr lang="en-NL" sz="3200" kern="0" dirty="0">
                <a:solidFill>
                  <a:srgbClr val="44403C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NL" sz="3200" kern="0" dirty="0">
                <a:solidFill>
                  <a:srgbClr val="1C00CF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14.95</a:t>
            </a:r>
            <a:r>
              <a:rPr lang="en-NL" sz="3200" kern="0" dirty="0">
                <a:solidFill>
                  <a:srgbClr val="44403C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),</a:t>
            </a:r>
            <a:endParaRPr lang="en-NL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>
              <a:lnSpc>
                <a:spcPct val="115000"/>
              </a:lnSpc>
              <a:spcAft>
                <a:spcPts val="800"/>
              </a:spcAft>
              <a:buNone/>
              <a:tabLst>
                <a:tab pos="581660" algn="l"/>
                <a:tab pos="1163320" algn="l"/>
                <a:tab pos="1744980" algn="l"/>
                <a:tab pos="2326640" algn="l"/>
                <a:tab pos="2908300" algn="l"/>
                <a:tab pos="3489960" algn="l"/>
                <a:tab pos="4071620" algn="l"/>
                <a:tab pos="4653280" algn="l"/>
                <a:tab pos="5234940" algn="l"/>
                <a:tab pos="5816600" algn="l"/>
                <a:tab pos="6398260" algn="l"/>
                <a:tab pos="6979920" algn="l"/>
                <a:tab pos="7561580" algn="l"/>
                <a:tab pos="8143240" algn="l"/>
                <a:tab pos="8724900" algn="l"/>
                <a:tab pos="9306560" algn="l"/>
              </a:tabLst>
            </a:pPr>
            <a:r>
              <a:rPr lang="en-NL" sz="3200" kern="0" dirty="0">
                <a:solidFill>
                  <a:srgbClr val="44403C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(</a:t>
            </a:r>
            <a:r>
              <a:rPr lang="en-NL" sz="3200" kern="0" dirty="0">
                <a:solidFill>
                  <a:srgbClr val="1C00CF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en-NL" sz="3200" kern="0" dirty="0">
                <a:solidFill>
                  <a:srgbClr val="44403C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NL" sz="3200" kern="0" dirty="0">
                <a:solidFill>
                  <a:srgbClr val="C41A16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'Grote smurf'</a:t>
            </a:r>
            <a:r>
              <a:rPr lang="en-NL" sz="3200" kern="0" dirty="0">
                <a:solidFill>
                  <a:srgbClr val="44403C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NL" sz="3200" kern="0" dirty="0">
                <a:solidFill>
                  <a:srgbClr val="1C00CF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10.50</a:t>
            </a:r>
            <a:r>
              <a:rPr lang="en-NL" sz="3200" kern="0" dirty="0">
                <a:solidFill>
                  <a:srgbClr val="44403C"/>
                </a:solidFill>
                <a:effectLst/>
                <a:latin typeface="Menlo" panose="020B0609030804020204" pitchFamily="49" charset="0"/>
                <a:ea typeface="Times New Roman" panose="02020603050405020304" pitchFamily="18" charset="0"/>
                <a:cs typeface="Times New Roman" panose="02020603050405020304" pitchFamily="18" charset="0"/>
              </a:rPr>
              <a:t>);</a:t>
            </a:r>
            <a:endParaRPr lang="en-NL" sz="44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8677271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D0935BF-38FD-C0E4-BDAE-AE91D611B77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3404749-54DD-51A0-EF5D-B89BE61427A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3.3 </a:t>
            </a:r>
            <a:r>
              <a:rPr lang="en-GB" dirty="0"/>
              <a:t>Een </a:t>
            </a:r>
            <a:r>
              <a:rPr lang="en-GB" dirty="0" err="1"/>
              <a:t>tabel</a:t>
            </a:r>
            <a:r>
              <a:rPr lang="en-GB" dirty="0"/>
              <a:t> </a:t>
            </a:r>
            <a:r>
              <a:rPr lang="en-GB" dirty="0" err="1"/>
              <a:t>maken</a:t>
            </a:r>
            <a:r>
              <a:rPr lang="en-GB" dirty="0"/>
              <a:t> in SQL</a:t>
            </a:r>
            <a:endParaRPr lang="en-NL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45B44634-3AB3-5EA2-DCF2-3BA59DB4B686}"/>
              </a:ext>
            </a:extLst>
          </p:cNvPr>
          <p:cNvSpPr txBox="1"/>
          <p:nvPr/>
        </p:nvSpPr>
        <p:spPr>
          <a:xfrm>
            <a:off x="335279" y="1132838"/>
            <a:ext cx="11521439" cy="255454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CREATE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TABLE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products (</a:t>
            </a:r>
          </a:p>
          <a:p>
            <a:pPr algn="l">
              <a:buNone/>
            </a:pP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  id    </a:t>
            </a:r>
            <a:r>
              <a:rPr lang="en-GB" sz="3200" b="0" i="0" dirty="0">
                <a:solidFill>
                  <a:srgbClr val="5C2699"/>
                </a:solidFill>
                <a:effectLst/>
                <a:latin typeface="Menlo" panose="020B0609030804020204" pitchFamily="49" charset="0"/>
              </a:rPr>
              <a:t>INTEGER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PRIMARY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KEY,</a:t>
            </a:r>
          </a:p>
          <a:p>
            <a:pPr algn="l">
              <a:buNone/>
            </a:pP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  name  TEXT,</a:t>
            </a:r>
          </a:p>
          <a:p>
            <a:pPr algn="l">
              <a:buNone/>
            </a:pP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  price </a:t>
            </a:r>
            <a:r>
              <a:rPr lang="en-GB" sz="3200" b="0" i="0" dirty="0">
                <a:solidFill>
                  <a:srgbClr val="5C2699"/>
                </a:solidFill>
                <a:effectLst/>
                <a:latin typeface="Menlo" panose="020B0609030804020204" pitchFamily="49" charset="0"/>
              </a:rPr>
              <a:t>REAL</a:t>
            </a:r>
            <a:endParaRPr lang="en-GB" sz="3200" b="0" i="0" dirty="0">
              <a:solidFill>
                <a:srgbClr val="44403C"/>
              </a:solidFill>
              <a:effectLst/>
              <a:latin typeface="Menlo" panose="020B0609030804020204" pitchFamily="49" charset="0"/>
            </a:endParaRPr>
          </a:p>
          <a:p>
            <a:pPr algn="l">
              <a:buNone/>
            </a:pP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911376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35096FA-2F06-3BD0-CFA6-EAF525DA4FD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5084F53-3053-8F59-9F57-E5E69722C9D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4.1 </a:t>
            </a:r>
            <a:r>
              <a:rPr lang="en-GB" dirty="0" err="1"/>
              <a:t>Tabellen</a:t>
            </a:r>
            <a:r>
              <a:rPr lang="en-GB" dirty="0"/>
              <a:t> met 1:n-relatie </a:t>
            </a:r>
            <a:r>
              <a:rPr lang="en-GB" dirty="0" err="1"/>
              <a:t>maken</a:t>
            </a:r>
            <a:endParaRPr lang="en-NL" dirty="0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AE579A6-4ED8-948D-5C37-3116AD7F69B4}"/>
              </a:ext>
            </a:extLst>
          </p:cNvPr>
          <p:cNvSpPr txBox="1"/>
          <p:nvPr/>
        </p:nvSpPr>
        <p:spPr>
          <a:xfrm>
            <a:off x="335279" y="1027807"/>
            <a:ext cx="11521439" cy="55092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CREATE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TABLE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brands (</a:t>
            </a:r>
          </a:p>
          <a:p>
            <a:pPr algn="l">
              <a:buNone/>
            </a:pP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id </a:t>
            </a:r>
            <a:r>
              <a:rPr lang="en-GB" sz="3200" b="0" i="0" dirty="0">
                <a:solidFill>
                  <a:srgbClr val="5C2699"/>
                </a:solidFill>
                <a:effectLst/>
                <a:latin typeface="Menlo" panose="020B0609030804020204" pitchFamily="49" charset="0"/>
              </a:rPr>
              <a:t>INTEGER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PRIMARY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KEY,</a:t>
            </a:r>
          </a:p>
          <a:p>
            <a:pPr algn="l">
              <a:buNone/>
            </a:pP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name TEXT</a:t>
            </a:r>
          </a:p>
          <a:p>
            <a:pPr algn="l">
              <a:buNone/>
            </a:pP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);</a:t>
            </a:r>
          </a:p>
          <a:p>
            <a:pPr algn="l">
              <a:buNone/>
            </a:pP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CREATE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TABLE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products (</a:t>
            </a:r>
          </a:p>
          <a:p>
            <a:pPr algn="l">
              <a:buNone/>
            </a:pP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id </a:t>
            </a:r>
            <a:r>
              <a:rPr lang="en-GB" sz="3200" b="0" i="0" dirty="0">
                <a:solidFill>
                  <a:srgbClr val="5C2699"/>
                </a:solidFill>
                <a:effectLst/>
                <a:latin typeface="Menlo" panose="020B0609030804020204" pitchFamily="49" charset="0"/>
              </a:rPr>
              <a:t>INTEGER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PRIMARY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KEY,</a:t>
            </a:r>
          </a:p>
          <a:p>
            <a:pPr algn="l">
              <a:buNone/>
            </a:pP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name TEXT,</a:t>
            </a:r>
          </a:p>
          <a:p>
            <a:pPr algn="l">
              <a:buNone/>
            </a:pP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price </a:t>
            </a:r>
            <a:r>
              <a:rPr lang="en-GB" sz="3200" b="0" i="0" dirty="0">
                <a:solidFill>
                  <a:srgbClr val="5C2699"/>
                </a:solidFill>
                <a:effectLst/>
                <a:latin typeface="Menlo" panose="020B0609030804020204" pitchFamily="49" charset="0"/>
              </a:rPr>
              <a:t>REAL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,</a:t>
            </a:r>
          </a:p>
          <a:p>
            <a:pPr algn="l">
              <a:buNone/>
            </a:pP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GB" sz="32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brand_id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3200" b="0" i="0" dirty="0">
                <a:solidFill>
                  <a:srgbClr val="5C2699"/>
                </a:solidFill>
                <a:effectLst/>
                <a:latin typeface="Menlo" panose="020B0609030804020204" pitchFamily="49" charset="0"/>
              </a:rPr>
              <a:t>INTEGER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,</a:t>
            </a:r>
          </a:p>
          <a:p>
            <a:pPr algn="l">
              <a:buNone/>
            </a:pP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FOREIGN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KEY(</a:t>
            </a:r>
            <a:r>
              <a:rPr lang="en-GB" sz="32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brand_id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) </a:t>
            </a: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REFERENCES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brands(id)</a:t>
            </a:r>
          </a:p>
          <a:p>
            <a:pPr algn="l">
              <a:buNone/>
            </a:pP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);</a:t>
            </a:r>
          </a:p>
        </p:txBody>
      </p:sp>
    </p:spTree>
    <p:extLst>
      <p:ext uri="{BB962C8B-B14F-4D97-AF65-F5344CB8AC3E}">
        <p14:creationId xmlns:p14="http://schemas.microsoft.com/office/powerpoint/2010/main" val="14171080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7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24B5139-3880-E893-AFC8-C21A30BAD8C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2D1F55-7C4A-FFBB-4032-4F934A94AF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4.3 </a:t>
            </a:r>
            <a:r>
              <a:rPr lang="en-GB" dirty="0"/>
              <a:t>Query met 1:n-relatie </a:t>
            </a:r>
            <a:r>
              <a:rPr lang="en-GB" dirty="0" err="1"/>
              <a:t>maken</a:t>
            </a:r>
            <a:endParaRPr lang="en-NL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B20CCE68-6484-BB92-C895-6F3C73937B82}"/>
              </a:ext>
            </a:extLst>
          </p:cNvPr>
          <p:cNvSpPr txBox="1"/>
          <p:nvPr/>
        </p:nvSpPr>
        <p:spPr>
          <a:xfrm>
            <a:off x="335279" y="1132839"/>
            <a:ext cx="11521439" cy="206210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SELECT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32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products.name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GB" sz="32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brands.name</a:t>
            </a:r>
            <a:endParaRPr lang="en-GB" sz="3200" b="0" i="0" dirty="0">
              <a:solidFill>
                <a:srgbClr val="44403C"/>
              </a:solidFill>
              <a:effectLst/>
              <a:latin typeface="Menlo" panose="020B0609030804020204" pitchFamily="49" charset="0"/>
            </a:endParaRPr>
          </a:p>
          <a:p>
            <a:pPr algn="l">
              <a:buNone/>
            </a:pP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FROM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products</a:t>
            </a:r>
          </a:p>
          <a:p>
            <a:pPr algn="l">
              <a:buNone/>
            </a:pP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JOIN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brands </a:t>
            </a:r>
          </a:p>
          <a:p>
            <a:pPr algn="l">
              <a:buNone/>
            </a:pPr>
            <a:r>
              <a:rPr lang="en-GB" sz="3200" dirty="0">
                <a:solidFill>
                  <a:srgbClr val="44403C"/>
                </a:solidFill>
                <a:latin typeface="Menlo" panose="020B0609030804020204" pitchFamily="49" charset="0"/>
              </a:rPr>
              <a:t>  </a:t>
            </a: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ON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32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products.brand_id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= </a:t>
            </a:r>
            <a:r>
              <a:rPr lang="en-GB" sz="32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brands.id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;</a:t>
            </a:r>
          </a:p>
        </p:txBody>
      </p:sp>
    </p:spTree>
    <p:extLst>
      <p:ext uri="{BB962C8B-B14F-4D97-AF65-F5344CB8AC3E}">
        <p14:creationId xmlns:p14="http://schemas.microsoft.com/office/powerpoint/2010/main" val="33559234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F7BF096-C44B-F21F-19DB-7F171AA099B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C17201F-0E62-520A-1519-7E6630B6760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5.1 </a:t>
            </a:r>
            <a:r>
              <a:rPr lang="en-GB" dirty="0" err="1"/>
              <a:t>Tabellen</a:t>
            </a:r>
            <a:r>
              <a:rPr lang="en-GB" dirty="0"/>
              <a:t> met </a:t>
            </a:r>
            <a:r>
              <a:rPr lang="en-GB" dirty="0" err="1"/>
              <a:t>n:m-relatie</a:t>
            </a:r>
            <a:r>
              <a:rPr lang="en-GB" dirty="0"/>
              <a:t> </a:t>
            </a:r>
            <a:r>
              <a:rPr lang="en-GB" dirty="0" err="1"/>
              <a:t>maken</a:t>
            </a:r>
            <a:endParaRPr lang="en-N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315507D-D6B2-BFCB-B8CD-6FA09D213780}"/>
              </a:ext>
            </a:extLst>
          </p:cNvPr>
          <p:cNvSpPr txBox="1"/>
          <p:nvPr/>
        </p:nvSpPr>
        <p:spPr>
          <a:xfrm>
            <a:off x="335279" y="1132839"/>
            <a:ext cx="561403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28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CREATE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28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TABLE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products (</a:t>
            </a:r>
          </a:p>
          <a:p>
            <a:pPr algn="l">
              <a:buNone/>
            </a:pP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id </a:t>
            </a:r>
            <a:r>
              <a:rPr lang="en-GB" sz="2800" b="0" i="0" dirty="0">
                <a:solidFill>
                  <a:srgbClr val="5C2699"/>
                </a:solidFill>
                <a:effectLst/>
                <a:latin typeface="Menlo" panose="020B0609030804020204" pitchFamily="49" charset="0"/>
              </a:rPr>
              <a:t>INTEGER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28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PRIMARY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KEY,</a:t>
            </a:r>
          </a:p>
          <a:p>
            <a:pPr algn="l">
              <a:buNone/>
            </a:pP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name TEXT</a:t>
            </a:r>
          </a:p>
          <a:p>
            <a:pPr algn="l">
              <a:buNone/>
            </a:pP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);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45657CC-80DD-2E2D-9195-BC0495AB96F4}"/>
              </a:ext>
            </a:extLst>
          </p:cNvPr>
          <p:cNvSpPr txBox="1"/>
          <p:nvPr/>
        </p:nvSpPr>
        <p:spPr>
          <a:xfrm>
            <a:off x="5949314" y="1132839"/>
            <a:ext cx="6480809" cy="35394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28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CREATE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28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TABLE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28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product_color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(</a:t>
            </a:r>
          </a:p>
          <a:p>
            <a:pPr algn="l">
              <a:buNone/>
            </a:pP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GB" sz="28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product_id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2800" b="0" i="0" dirty="0">
                <a:solidFill>
                  <a:srgbClr val="5C2699"/>
                </a:solidFill>
                <a:effectLst/>
                <a:latin typeface="Menlo" panose="020B0609030804020204" pitchFamily="49" charset="0"/>
              </a:rPr>
              <a:t>INTEGER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,</a:t>
            </a:r>
          </a:p>
          <a:p>
            <a:pPr algn="l">
              <a:buNone/>
            </a:pP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GB" sz="28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color_id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2800" b="0" i="0" dirty="0">
                <a:solidFill>
                  <a:srgbClr val="5C2699"/>
                </a:solidFill>
                <a:effectLst/>
                <a:latin typeface="Menlo" panose="020B0609030804020204" pitchFamily="49" charset="0"/>
              </a:rPr>
              <a:t>INTEGER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,</a:t>
            </a:r>
          </a:p>
          <a:p>
            <a:pPr algn="l">
              <a:buNone/>
            </a:pP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GB" sz="28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FOREIGN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KEY(</a:t>
            </a:r>
            <a:r>
              <a:rPr lang="en-GB" sz="28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product_id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pPr algn="l">
              <a:buNone/>
            </a:pPr>
            <a:r>
              <a:rPr lang="en-GB" sz="2800" dirty="0">
                <a:solidFill>
                  <a:srgbClr val="44403C"/>
                </a:solidFill>
                <a:latin typeface="Menlo" panose="020B0609030804020204" pitchFamily="49" charset="0"/>
              </a:rPr>
              <a:t>    </a:t>
            </a:r>
            <a:r>
              <a:rPr lang="en-GB" sz="28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REFERENCES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products(id),</a:t>
            </a:r>
          </a:p>
          <a:p>
            <a:pPr algn="l">
              <a:buNone/>
            </a:pP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GB" sz="28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FOREIGN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KEY(</a:t>
            </a:r>
            <a:r>
              <a:rPr lang="en-GB" sz="28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color_id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)</a:t>
            </a:r>
          </a:p>
          <a:p>
            <a:pPr algn="l">
              <a:buNone/>
            </a:pPr>
            <a:r>
              <a:rPr lang="en-GB" sz="2800" dirty="0">
                <a:solidFill>
                  <a:srgbClr val="44403C"/>
                </a:solidFill>
                <a:latin typeface="Menlo" panose="020B0609030804020204" pitchFamily="49" charset="0"/>
              </a:rPr>
              <a:t>    </a:t>
            </a:r>
            <a:r>
              <a:rPr lang="en-GB" sz="28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REFERENCES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28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colors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(id)</a:t>
            </a:r>
          </a:p>
          <a:p>
            <a:pPr algn="l">
              <a:buNone/>
            </a:pP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);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C33087B-CB7D-C822-56DB-BA06EA3DA6C4}"/>
              </a:ext>
            </a:extLst>
          </p:cNvPr>
          <p:cNvSpPr txBox="1"/>
          <p:nvPr/>
        </p:nvSpPr>
        <p:spPr>
          <a:xfrm>
            <a:off x="335280" y="3068955"/>
            <a:ext cx="5614035" cy="18158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28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CREATE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28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TABLE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28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colors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(</a:t>
            </a:r>
          </a:p>
          <a:p>
            <a:pPr algn="l">
              <a:buNone/>
            </a:pP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id </a:t>
            </a:r>
            <a:r>
              <a:rPr lang="en-GB" sz="2800" b="0" i="0" dirty="0">
                <a:solidFill>
                  <a:srgbClr val="5C2699"/>
                </a:solidFill>
                <a:effectLst/>
                <a:latin typeface="Menlo" panose="020B0609030804020204" pitchFamily="49" charset="0"/>
              </a:rPr>
              <a:t>INTEGER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28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PRIMARY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KEY,</a:t>
            </a:r>
          </a:p>
          <a:p>
            <a:pPr algn="l">
              <a:buNone/>
            </a:pP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name TEXT</a:t>
            </a:r>
          </a:p>
          <a:p>
            <a:pPr algn="l">
              <a:buNone/>
            </a:pP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);</a:t>
            </a:r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5B73B230-0F0A-9FFA-3648-CD3D55B0A22D}"/>
              </a:ext>
            </a:extLst>
          </p:cNvPr>
          <p:cNvCxnSpPr>
            <a:cxnSpLocks/>
          </p:cNvCxnSpPr>
          <p:nvPr/>
        </p:nvCxnSpPr>
        <p:spPr>
          <a:xfrm>
            <a:off x="5949314" y="1117182"/>
            <a:ext cx="0" cy="3751998"/>
          </a:xfrm>
          <a:prstGeom prst="line">
            <a:avLst/>
          </a:prstGeom>
          <a:ln w="38100">
            <a:solidFill>
              <a:srgbClr val="1CB4F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272875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7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7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7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3CDC1398-22B1-29D2-D3D9-A300B9DA837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0A2748-A5CE-8594-0D6C-453CC3DE9E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5.3 </a:t>
            </a:r>
            <a:r>
              <a:rPr lang="en-GB" dirty="0"/>
              <a:t>Query met </a:t>
            </a:r>
            <a:r>
              <a:rPr lang="en-GB" dirty="0" err="1"/>
              <a:t>n:m-relatie</a:t>
            </a:r>
            <a:r>
              <a:rPr lang="en-GB" dirty="0"/>
              <a:t> </a:t>
            </a:r>
            <a:r>
              <a:rPr lang="en-GB" dirty="0" err="1"/>
              <a:t>maken</a:t>
            </a:r>
            <a:endParaRPr lang="en-NL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8BE2BB4-3AFF-C5FD-84BF-3DF6BDD07048}"/>
              </a:ext>
            </a:extLst>
          </p:cNvPr>
          <p:cNvSpPr txBox="1"/>
          <p:nvPr/>
        </p:nvSpPr>
        <p:spPr>
          <a:xfrm>
            <a:off x="335280" y="1132839"/>
            <a:ext cx="11521439" cy="304698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SELECT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32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colors.name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GB" sz="32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products.name</a:t>
            </a:r>
            <a:endParaRPr lang="en-GB" sz="3200" b="0" i="0" dirty="0">
              <a:solidFill>
                <a:srgbClr val="44403C"/>
              </a:solidFill>
              <a:effectLst/>
              <a:latin typeface="Menlo" panose="020B0609030804020204" pitchFamily="49" charset="0"/>
            </a:endParaRPr>
          </a:p>
          <a:p>
            <a:pPr algn="l">
              <a:buNone/>
            </a:pP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FROM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32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product_color</a:t>
            </a:r>
            <a:endParaRPr lang="en-GB" sz="3200" b="0" i="0" dirty="0">
              <a:solidFill>
                <a:srgbClr val="44403C"/>
              </a:solidFill>
              <a:effectLst/>
              <a:latin typeface="Menlo" panose="020B0609030804020204" pitchFamily="49" charset="0"/>
            </a:endParaRPr>
          </a:p>
          <a:p>
            <a:pPr algn="l">
              <a:buNone/>
            </a:pP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JOIN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32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colors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b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</a:b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ON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32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product_color.color_id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= </a:t>
            </a:r>
            <a:r>
              <a:rPr lang="en-GB" sz="32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colors.id</a:t>
            </a:r>
            <a:endParaRPr lang="en-GB" sz="3200" b="0" i="0" dirty="0">
              <a:solidFill>
                <a:srgbClr val="44403C"/>
              </a:solidFill>
              <a:effectLst/>
              <a:latin typeface="Menlo" panose="020B0609030804020204" pitchFamily="49" charset="0"/>
            </a:endParaRPr>
          </a:p>
          <a:p>
            <a:pPr algn="l">
              <a:buNone/>
            </a:pP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JOIN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products </a:t>
            </a:r>
            <a:b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</a:b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</a:t>
            </a:r>
            <a:r>
              <a:rPr lang="en-GB" sz="3200" b="0" i="0" dirty="0">
                <a:solidFill>
                  <a:srgbClr val="AA0D91"/>
                </a:solidFill>
                <a:effectLst/>
                <a:latin typeface="Menlo" panose="020B0609030804020204" pitchFamily="49" charset="0"/>
              </a:rPr>
              <a:t>ON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</a:t>
            </a:r>
            <a:r>
              <a:rPr lang="en-GB" sz="32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product_color.product_id</a:t>
            </a:r>
            <a:r>
              <a:rPr lang="en-GB" sz="32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= </a:t>
            </a:r>
            <a:r>
              <a:rPr lang="en-GB" sz="3200" b="0" i="0" dirty="0" err="1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products.id</a:t>
            </a:r>
            <a:endParaRPr lang="en-GB" sz="3200" b="0" i="0" dirty="0">
              <a:solidFill>
                <a:srgbClr val="44403C"/>
              </a:solidFill>
              <a:effectLst/>
              <a:latin typeface="Menlo" panose="020B06090308040202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43822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5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9CE1602-8A3B-B406-39D5-57155C2D1E57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A8EA0EC-92C2-FCA4-FB66-EFACF2D876D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NL" dirty="0"/>
              <a:t>5.4 </a:t>
            </a:r>
            <a:r>
              <a:rPr lang="en-GB" dirty="0"/>
              <a:t>JSON</a:t>
            </a:r>
            <a:endParaRPr lang="en-NL" dirty="0"/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2CAC6567-518F-FE39-5119-34F865CFE345}"/>
              </a:ext>
            </a:extLst>
          </p:cNvPr>
          <p:cNvSpPr txBox="1"/>
          <p:nvPr/>
        </p:nvSpPr>
        <p:spPr>
          <a:xfrm>
            <a:off x="335279" y="1132839"/>
            <a:ext cx="11521439" cy="569386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l">
              <a:buNone/>
            </a:pP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{ </a:t>
            </a:r>
            <a:r>
              <a:rPr lang="en-GB" sz="2800" b="0" i="0" dirty="0">
                <a:solidFill>
                  <a:srgbClr val="836C28"/>
                </a:solidFill>
                <a:effectLst/>
                <a:latin typeface="Menlo" panose="020B0609030804020204" pitchFamily="49" charset="0"/>
              </a:rPr>
              <a:t>"products"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: [</a:t>
            </a:r>
          </a:p>
          <a:p>
            <a:pPr algn="l">
              <a:buNone/>
            </a:pP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  { </a:t>
            </a:r>
            <a:r>
              <a:rPr lang="en-GB" sz="2800" b="0" i="0" dirty="0">
                <a:solidFill>
                  <a:srgbClr val="836C28"/>
                </a:solidFill>
                <a:effectLst/>
                <a:latin typeface="Menlo" panose="020B0609030804020204" pitchFamily="49" charset="0"/>
              </a:rPr>
              <a:t>"id"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: </a:t>
            </a:r>
            <a:r>
              <a:rPr lang="en-GB" sz="2800" b="0" i="0" dirty="0">
                <a:solidFill>
                  <a:srgbClr val="1C00CF"/>
                </a:solidFill>
                <a:effectLst/>
                <a:latin typeface="Menlo" panose="020B0609030804020204" pitchFamily="49" charset="0"/>
              </a:rPr>
              <a:t>1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,</a:t>
            </a:r>
          </a:p>
          <a:p>
            <a:pPr algn="l">
              <a:buNone/>
            </a:pP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    </a:t>
            </a:r>
            <a:r>
              <a:rPr lang="en-GB" sz="2800" b="0" i="0" dirty="0">
                <a:solidFill>
                  <a:srgbClr val="836C28"/>
                </a:solidFill>
                <a:effectLst/>
                <a:latin typeface="Menlo" panose="020B0609030804020204" pitchFamily="49" charset="0"/>
              </a:rPr>
              <a:t>"name"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: </a:t>
            </a:r>
            <a:r>
              <a:rPr lang="en-GB" sz="2800" b="0" i="0" dirty="0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GB" sz="2800" b="0" i="0" dirty="0" err="1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Smurfin</a:t>
            </a:r>
            <a:r>
              <a:rPr lang="en-GB" sz="2800" b="0" i="0" dirty="0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,</a:t>
            </a:r>
          </a:p>
          <a:p>
            <a:pPr algn="l">
              <a:buNone/>
            </a:pP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    </a:t>
            </a:r>
            <a:r>
              <a:rPr lang="en-GB" sz="2800" b="0" i="0" dirty="0">
                <a:solidFill>
                  <a:srgbClr val="836C28"/>
                </a:solidFill>
                <a:effectLst/>
                <a:latin typeface="Menlo" panose="020B0609030804020204" pitchFamily="49" charset="0"/>
              </a:rPr>
              <a:t>"merk"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: </a:t>
            </a:r>
            <a:r>
              <a:rPr lang="en-GB" sz="2800" b="0" i="0" dirty="0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"Smurf Mania"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,</a:t>
            </a:r>
          </a:p>
          <a:p>
            <a:pPr algn="l">
              <a:buNone/>
            </a:pP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    </a:t>
            </a:r>
            <a:r>
              <a:rPr lang="en-GB" sz="2800" b="0" i="0" dirty="0">
                <a:solidFill>
                  <a:srgbClr val="836C28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GB" sz="2800" b="0" i="0" dirty="0" err="1">
                <a:solidFill>
                  <a:srgbClr val="836C28"/>
                </a:solidFill>
                <a:effectLst/>
                <a:latin typeface="Menlo" panose="020B0609030804020204" pitchFamily="49" charset="0"/>
              </a:rPr>
              <a:t>kleur</a:t>
            </a:r>
            <a:r>
              <a:rPr lang="en-GB" sz="2800" b="0" i="0" dirty="0">
                <a:solidFill>
                  <a:srgbClr val="836C28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: [</a:t>
            </a:r>
            <a:r>
              <a:rPr lang="en-GB" sz="2800" b="0" i="0" dirty="0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GB" sz="2800" b="0" i="0" dirty="0" err="1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geel</a:t>
            </a:r>
            <a:r>
              <a:rPr lang="en-GB" sz="2800" b="0" i="0" dirty="0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, </a:t>
            </a:r>
            <a:r>
              <a:rPr lang="en-GB" sz="2800" b="0" i="0" dirty="0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GB" sz="2800" b="0" i="0" dirty="0" err="1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blauw</a:t>
            </a:r>
            <a:r>
              <a:rPr lang="en-GB" sz="2800" b="0" i="0" dirty="0">
                <a:solidFill>
                  <a:srgbClr val="C41A16"/>
                </a:solidFill>
                <a:effectLst/>
                <a:latin typeface="Menlo" panose="020B0609030804020204" pitchFamily="49" charset="0"/>
              </a:rPr>
              <a:t>"</a:t>
            </a: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]</a:t>
            </a:r>
          </a:p>
          <a:p>
            <a:pPr algn="l">
              <a:buNone/>
            </a:pPr>
            <a:r>
              <a:rPr lang="en-GB" sz="2800" b="0" i="0" dirty="0">
                <a:solidFill>
                  <a:srgbClr val="44403C"/>
                </a:solidFill>
                <a:effectLst/>
                <a:latin typeface="Menlo" panose="020B0609030804020204" pitchFamily="49" charset="0"/>
              </a:rPr>
              <a:t>    },</a:t>
            </a:r>
            <a:endParaRPr lang="en-GB" sz="2800" dirty="0">
              <a:solidFill>
                <a:srgbClr val="44403C"/>
              </a:solidFill>
              <a:latin typeface="Menlo" panose="020B0609030804020204" pitchFamily="49" charset="0"/>
            </a:endParaRPr>
          </a:p>
          <a:p>
            <a:r>
              <a:rPr lang="en-GB" sz="2800" dirty="0">
                <a:solidFill>
                  <a:srgbClr val="44403C"/>
                </a:solidFill>
                <a:latin typeface="Menlo" panose="020B0609030804020204" pitchFamily="49" charset="0"/>
              </a:rPr>
              <a:t>    { </a:t>
            </a:r>
            <a:r>
              <a:rPr lang="en-GB" sz="2800" dirty="0">
                <a:solidFill>
                  <a:srgbClr val="836C28"/>
                </a:solidFill>
                <a:latin typeface="Menlo" panose="020B0609030804020204" pitchFamily="49" charset="0"/>
              </a:rPr>
              <a:t>"id"</a:t>
            </a:r>
            <a:r>
              <a:rPr lang="en-GB" sz="2800" dirty="0">
                <a:solidFill>
                  <a:srgbClr val="44403C"/>
                </a:solidFill>
                <a:latin typeface="Menlo" panose="020B0609030804020204" pitchFamily="49" charset="0"/>
              </a:rPr>
              <a:t>: </a:t>
            </a:r>
            <a:r>
              <a:rPr lang="en-GB" sz="2800" dirty="0">
                <a:solidFill>
                  <a:srgbClr val="1C00CF"/>
                </a:solidFill>
                <a:latin typeface="Menlo" panose="020B0609030804020204" pitchFamily="49" charset="0"/>
              </a:rPr>
              <a:t>3</a:t>
            </a:r>
            <a:r>
              <a:rPr lang="en-GB" sz="2800" dirty="0">
                <a:solidFill>
                  <a:srgbClr val="44403C"/>
                </a:solidFill>
                <a:latin typeface="Menlo" panose="020B0609030804020204" pitchFamily="49" charset="0"/>
              </a:rPr>
              <a:t>,</a:t>
            </a:r>
          </a:p>
          <a:p>
            <a:r>
              <a:rPr lang="en-GB" sz="2800" dirty="0">
                <a:solidFill>
                  <a:srgbClr val="44403C"/>
                </a:solidFill>
                <a:latin typeface="Menlo" panose="020B0609030804020204" pitchFamily="49" charset="0"/>
              </a:rPr>
              <a:t>      </a:t>
            </a:r>
            <a:r>
              <a:rPr lang="en-GB" sz="2800" dirty="0">
                <a:solidFill>
                  <a:srgbClr val="836C28"/>
                </a:solidFill>
                <a:latin typeface="Menlo" panose="020B0609030804020204" pitchFamily="49" charset="0"/>
              </a:rPr>
              <a:t>"name"</a:t>
            </a:r>
            <a:r>
              <a:rPr lang="en-GB" sz="2800" dirty="0">
                <a:solidFill>
                  <a:srgbClr val="44403C"/>
                </a:solidFill>
                <a:latin typeface="Menlo" panose="020B0609030804020204" pitchFamily="49" charset="0"/>
              </a:rPr>
              <a:t>: </a:t>
            </a:r>
            <a:r>
              <a:rPr lang="en-GB" sz="2800" dirty="0">
                <a:solidFill>
                  <a:srgbClr val="C41A16"/>
                </a:solidFill>
                <a:latin typeface="Menlo" panose="020B0609030804020204" pitchFamily="49" charset="0"/>
              </a:rPr>
              <a:t>"Grote </a:t>
            </a:r>
            <a:r>
              <a:rPr lang="en-GB" sz="2800" dirty="0" err="1">
                <a:solidFill>
                  <a:srgbClr val="C41A16"/>
                </a:solidFill>
                <a:latin typeface="Menlo" panose="020B0609030804020204" pitchFamily="49" charset="0"/>
              </a:rPr>
              <a:t>smurf</a:t>
            </a:r>
            <a:r>
              <a:rPr lang="en-GB" sz="2800" dirty="0">
                <a:solidFill>
                  <a:srgbClr val="C41A16"/>
                </a:solidFill>
                <a:latin typeface="Menlo" panose="020B0609030804020204" pitchFamily="49" charset="0"/>
              </a:rPr>
              <a:t>"</a:t>
            </a:r>
            <a:r>
              <a:rPr lang="en-GB" sz="2800" dirty="0">
                <a:solidFill>
                  <a:srgbClr val="44403C"/>
                </a:solidFill>
                <a:latin typeface="Menlo" panose="020B0609030804020204" pitchFamily="49" charset="0"/>
              </a:rPr>
              <a:t>,</a:t>
            </a:r>
          </a:p>
          <a:p>
            <a:r>
              <a:rPr lang="en-GB" sz="2800" dirty="0">
                <a:solidFill>
                  <a:srgbClr val="44403C"/>
                </a:solidFill>
                <a:latin typeface="Menlo" panose="020B0609030804020204" pitchFamily="49" charset="0"/>
              </a:rPr>
              <a:t>      </a:t>
            </a:r>
            <a:r>
              <a:rPr lang="en-GB" sz="2800" dirty="0">
                <a:solidFill>
                  <a:srgbClr val="836C28"/>
                </a:solidFill>
                <a:latin typeface="Menlo" panose="020B0609030804020204" pitchFamily="49" charset="0"/>
              </a:rPr>
              <a:t>"merk"</a:t>
            </a:r>
            <a:r>
              <a:rPr lang="en-GB" sz="2800" dirty="0">
                <a:solidFill>
                  <a:srgbClr val="44403C"/>
                </a:solidFill>
                <a:latin typeface="Menlo" panose="020B0609030804020204" pitchFamily="49" charset="0"/>
              </a:rPr>
              <a:t>: </a:t>
            </a:r>
            <a:r>
              <a:rPr lang="en-GB" sz="2800" dirty="0">
                <a:solidFill>
                  <a:srgbClr val="C41A16"/>
                </a:solidFill>
                <a:latin typeface="Menlo" panose="020B0609030804020204" pitchFamily="49" charset="0"/>
              </a:rPr>
              <a:t>"Smurf Mania"</a:t>
            </a:r>
            <a:r>
              <a:rPr lang="en-GB" sz="2800" dirty="0">
                <a:solidFill>
                  <a:srgbClr val="44403C"/>
                </a:solidFill>
                <a:latin typeface="Menlo" panose="020B0609030804020204" pitchFamily="49" charset="0"/>
              </a:rPr>
              <a:t>,</a:t>
            </a:r>
          </a:p>
          <a:p>
            <a:r>
              <a:rPr lang="en-GB" sz="2800" dirty="0">
                <a:solidFill>
                  <a:srgbClr val="44403C"/>
                </a:solidFill>
                <a:latin typeface="Menlo" panose="020B0609030804020204" pitchFamily="49" charset="0"/>
              </a:rPr>
              <a:t>      </a:t>
            </a:r>
            <a:r>
              <a:rPr lang="en-GB" sz="2800" dirty="0">
                <a:solidFill>
                  <a:srgbClr val="836C28"/>
                </a:solidFill>
                <a:latin typeface="Menlo" panose="020B0609030804020204" pitchFamily="49" charset="0"/>
              </a:rPr>
              <a:t>"</a:t>
            </a:r>
            <a:r>
              <a:rPr lang="en-GB" sz="2800" dirty="0" err="1">
                <a:solidFill>
                  <a:srgbClr val="836C28"/>
                </a:solidFill>
                <a:latin typeface="Menlo" panose="020B0609030804020204" pitchFamily="49" charset="0"/>
              </a:rPr>
              <a:t>kleur</a:t>
            </a:r>
            <a:r>
              <a:rPr lang="en-GB" sz="2800" dirty="0">
                <a:solidFill>
                  <a:srgbClr val="836C28"/>
                </a:solidFill>
                <a:latin typeface="Menlo" panose="020B0609030804020204" pitchFamily="49" charset="0"/>
              </a:rPr>
              <a:t>"</a:t>
            </a:r>
            <a:r>
              <a:rPr lang="en-GB" sz="2800" dirty="0">
                <a:solidFill>
                  <a:srgbClr val="44403C"/>
                </a:solidFill>
                <a:latin typeface="Menlo" panose="020B0609030804020204" pitchFamily="49" charset="0"/>
              </a:rPr>
              <a:t>: [</a:t>
            </a:r>
            <a:r>
              <a:rPr lang="en-GB" sz="2800" dirty="0">
                <a:solidFill>
                  <a:srgbClr val="C41A16"/>
                </a:solidFill>
                <a:latin typeface="Menlo" panose="020B0609030804020204" pitchFamily="49" charset="0"/>
              </a:rPr>
              <a:t>"rood"</a:t>
            </a:r>
            <a:r>
              <a:rPr lang="en-GB" sz="2800" dirty="0">
                <a:solidFill>
                  <a:srgbClr val="44403C"/>
                </a:solidFill>
                <a:latin typeface="Menlo" panose="020B0609030804020204" pitchFamily="49" charset="0"/>
              </a:rPr>
              <a:t>, </a:t>
            </a:r>
            <a:r>
              <a:rPr lang="en-GB" sz="2800" dirty="0">
                <a:solidFill>
                  <a:srgbClr val="C41A16"/>
                </a:solidFill>
                <a:latin typeface="Menlo" panose="020B0609030804020204" pitchFamily="49" charset="0"/>
              </a:rPr>
              <a:t>"</a:t>
            </a:r>
            <a:r>
              <a:rPr lang="en-GB" sz="2800" dirty="0" err="1">
                <a:solidFill>
                  <a:srgbClr val="C41A16"/>
                </a:solidFill>
                <a:latin typeface="Menlo" panose="020B0609030804020204" pitchFamily="49" charset="0"/>
              </a:rPr>
              <a:t>blauw</a:t>
            </a:r>
            <a:r>
              <a:rPr lang="en-GB" sz="2800" dirty="0">
                <a:solidFill>
                  <a:srgbClr val="C41A16"/>
                </a:solidFill>
                <a:latin typeface="Menlo" panose="020B0609030804020204" pitchFamily="49" charset="0"/>
              </a:rPr>
              <a:t>"</a:t>
            </a:r>
            <a:r>
              <a:rPr lang="en-GB" sz="2800" dirty="0">
                <a:solidFill>
                  <a:srgbClr val="44403C"/>
                </a:solidFill>
                <a:latin typeface="Menlo" panose="020B0609030804020204" pitchFamily="49" charset="0"/>
              </a:rPr>
              <a:t>]</a:t>
            </a:r>
          </a:p>
          <a:p>
            <a:r>
              <a:rPr lang="en-GB" sz="2800" dirty="0">
                <a:solidFill>
                  <a:srgbClr val="44403C"/>
                </a:solidFill>
                <a:latin typeface="Menlo" panose="020B0609030804020204" pitchFamily="49" charset="0"/>
              </a:rPr>
              <a:t>    }</a:t>
            </a:r>
          </a:p>
          <a:p>
            <a:r>
              <a:rPr lang="en-GB" sz="2800" dirty="0">
                <a:solidFill>
                  <a:srgbClr val="44403C"/>
                </a:solidFill>
                <a:latin typeface="Menlo" panose="020B0609030804020204" pitchFamily="49" charset="0"/>
              </a:rPr>
              <a:t>  ]</a:t>
            </a:r>
          </a:p>
          <a:p>
            <a:r>
              <a:rPr lang="en-GB" sz="2800" dirty="0">
                <a:solidFill>
                  <a:srgbClr val="44403C"/>
                </a:solidFill>
                <a:latin typeface="Menlo" panose="020B0609030804020204" pitchFamily="49" charset="0"/>
              </a:rPr>
              <a:t>}</a:t>
            </a:r>
          </a:p>
        </p:txBody>
      </p:sp>
    </p:spTree>
    <p:extLst>
      <p:ext uri="{BB962C8B-B14F-4D97-AF65-F5344CB8AC3E}">
        <p14:creationId xmlns:p14="http://schemas.microsoft.com/office/powerpoint/2010/main" val="36683334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4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4">
                                            <p:txEl>
                                              <p:pRg st="12" end="1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1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2" dur="500" fill="hold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3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7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4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9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0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4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1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2" dur="500" fill="hold"/>
                                        <p:tgtEl>
                                          <p:spTgt spid="4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4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121</TotalTime>
  <Words>551</Words>
  <Application>Microsoft Macintosh PowerPoint</Application>
  <PresentationFormat>Widescreen</PresentationFormat>
  <Paragraphs>93</Paragraphs>
  <Slides>11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6" baseType="lpstr">
      <vt:lpstr>Aptos</vt:lpstr>
      <vt:lpstr>Aptos Display</vt:lpstr>
      <vt:lpstr>Arial</vt:lpstr>
      <vt:lpstr>Menlo</vt:lpstr>
      <vt:lpstr>Office Theme</vt:lpstr>
      <vt:lpstr>Webshop</vt:lpstr>
      <vt:lpstr>2.2. Uitleg: Architectuur</vt:lpstr>
      <vt:lpstr>3.1 Gegevens toevoegen</vt:lpstr>
      <vt:lpstr>3.3 Een tabel maken in SQL</vt:lpstr>
      <vt:lpstr>4.1 Tabellen met 1:n-relatie maken</vt:lpstr>
      <vt:lpstr>4.3 Query met 1:n-relatie maken</vt:lpstr>
      <vt:lpstr>5.1 Tabellen met n:m-relatie maken</vt:lpstr>
      <vt:lpstr>5.3 Query met n:m-relatie maken</vt:lpstr>
      <vt:lpstr>5.4 JSON</vt:lpstr>
      <vt:lpstr>6.3 Extra gegevens in een request</vt:lpstr>
      <vt:lpstr>7.2 DOM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Sander van Geest</dc:creator>
  <cp:lastModifiedBy>Sander van Geest</cp:lastModifiedBy>
  <cp:revision>5</cp:revision>
  <dcterms:created xsi:type="dcterms:W3CDTF">2025-11-26T15:47:10Z</dcterms:created>
  <dcterms:modified xsi:type="dcterms:W3CDTF">2025-11-26T21:15:00Z</dcterms:modified>
</cp:coreProperties>
</file>